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notesSlides/notesSlide8.xml" ContentType="application/vnd.openxmlformats-officedocument.presentationml.notesSlide+xml"/>
  <Override PartName="/ppt/charts/chart5.xml" ContentType="application/vnd.openxmlformats-officedocument.drawingml.chart+xml"/>
  <Override PartName="/ppt/notesSlides/notesSlide9.xml" ContentType="application/vnd.openxmlformats-officedocument.presentationml.notesSlide+xml"/>
  <Override PartName="/ppt/charts/chart6.xml" ContentType="application/vnd.openxmlformats-officedocument.drawingml.chart+xml"/>
  <Override PartName="/ppt/notesSlides/notesSlide10.xml" ContentType="application/vnd.openxmlformats-officedocument.presentationml.notesSlide+xml"/>
  <Override PartName="/ppt/charts/chart7.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80" r:id="rId3"/>
    <p:sldId id="390" r:id="rId4"/>
    <p:sldId id="381" r:id="rId5"/>
    <p:sldId id="395" r:id="rId6"/>
    <p:sldId id="396" r:id="rId7"/>
    <p:sldId id="397" r:id="rId8"/>
    <p:sldId id="398" r:id="rId9"/>
    <p:sldId id="403" r:id="rId10"/>
    <p:sldId id="404" r:id="rId11"/>
    <p:sldId id="405" r:id="rId12"/>
    <p:sldId id="406" r:id="rId13"/>
    <p:sldId id="407" r:id="rId14"/>
    <p:sldId id="413" r:id="rId15"/>
    <p:sldId id="415" r:id="rId16"/>
    <p:sldId id="426" r:id="rId17"/>
    <p:sldId id="427" r:id="rId18"/>
    <p:sldId id="429" r:id="rId19"/>
    <p:sldId id="431" r:id="rId20"/>
    <p:sldId id="432" r:id="rId21"/>
    <p:sldId id="433" r:id="rId22"/>
    <p:sldId id="438" r:id="rId23"/>
    <p:sldId id="439" r:id="rId24"/>
    <p:sldId id="441" r:id="rId25"/>
    <p:sldId id="442" r:id="rId26"/>
    <p:sldId id="394" r:id="rId27"/>
  </p:sldIdLst>
  <p:sldSz cx="12192000" cy="6858000"/>
  <p:notesSz cx="6761163" cy="988218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EEC4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269D01E-BC32-4049-B463-5C60D7B0CCD2}" styleName="Tema Uygulanmış Stil 2 - Vurgu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12C8C85-51F0-491E-9774-3900AFEF0FD7}" styleName="Açık Stil 2 - Vurgu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Açık Stil 2 - Vurgu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AF606853-7671-496A-8E4F-DF71F8EC918B}" styleName="Koyu Stil 1 - Vurgu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Koyu Stil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85BE263C-DBD7-4A20-BB59-AAB30ACAA65A}" styleName="Orta Stil 3 - Vurgu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Orta Stil 3 - Vurgu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Orta Stil 3 - Vurgu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Orta Stil 3 - Vurgu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5" d="100"/>
          <a:sy n="115" d="100"/>
        </p:scale>
        <p:origin x="43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al__ma_Sayfas_.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al__ma_Sayfas_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al__ma_Sayfas_2.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al__ma_Sayfas_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al__ma_Sayfas_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al__ma_Sayfas_5.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al__ma_Sayfas_6.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layout>
                <c:manualLayout>
                  <c:x val="-0.16291585650196519"/>
                  <c:y val="-0.11055497400923543"/>
                </c:manualLayout>
              </c:layout>
              <c:tx>
                <c:rich>
                  <a:bodyPr wrap="square" lIns="38100" tIns="19050" rIns="38100" bIns="19050" anchor="ctr">
                    <a:noAutofit/>
                  </a:bodyPr>
                  <a:lstStyle/>
                  <a:p>
                    <a:pPr>
                      <a:defRPr/>
                    </a:pPr>
                    <a:r>
                      <a:rPr lang="en-US" dirty="0" smtClean="0"/>
                      <a:t>%74</a:t>
                    </a:r>
                    <a:endParaRPr lang="en-US"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0031393016093226"/>
                      <c:h val="6.9877260866395507E-2"/>
                    </c:manualLayout>
                  </c15:layout>
                </c:ext>
                <c:ext xmlns:c16="http://schemas.microsoft.com/office/drawing/2014/chart" uri="{C3380CC4-5D6E-409C-BE32-E72D297353CC}">
                  <c16:uniqueId val="{00000000-ED51-413E-8234-0013C885F6E8}"/>
                </c:ext>
              </c:extLst>
            </c:dLbl>
            <c:dLbl>
              <c:idx val="1"/>
              <c:layout>
                <c:manualLayout>
                  <c:x val="0.10457307042226754"/>
                  <c:y val="0.15087504762795587"/>
                </c:manualLayout>
              </c:layout>
              <c:tx>
                <c:rich>
                  <a:bodyPr/>
                  <a:lstStyle/>
                  <a:p>
                    <a:r>
                      <a:rPr lang="en-US" dirty="0" smtClean="0"/>
                      <a:t>%26</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D51-413E-8234-0013C885F6E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Sayfa1!$A$2:$A$3</c:f>
              <c:strCache>
                <c:ptCount val="2"/>
                <c:pt idx="0">
                  <c:v>1. Toplam Harcama</c:v>
                </c:pt>
                <c:pt idx="1">
                  <c:v>2. Kalan Ödenek</c:v>
                </c:pt>
              </c:strCache>
            </c:strRef>
          </c:cat>
          <c:val>
            <c:numRef>
              <c:f>Sayfa1!$B$2:$B$3</c:f>
              <c:numCache>
                <c:formatCode>0%</c:formatCode>
                <c:ptCount val="2"/>
                <c:pt idx="0">
                  <c:v>0.75</c:v>
                </c:pt>
                <c:pt idx="1">
                  <c:v>0.25</c:v>
                </c:pt>
              </c:numCache>
            </c:numRef>
          </c:val>
          <c:extLst>
            <c:ext xmlns:c16="http://schemas.microsoft.com/office/drawing/2014/chart" uri="{C3380CC4-5D6E-409C-BE32-E72D297353CC}">
              <c16:uniqueId val="{00000002-ED51-413E-8234-0013C885F6E8}"/>
            </c:ext>
          </c:extLst>
        </c:ser>
        <c:dLbls>
          <c:showLegendKey val="0"/>
          <c:showVal val="0"/>
          <c:showCatName val="0"/>
          <c:showSerName val="0"/>
          <c:showPercent val="0"/>
          <c:showBubbleSize val="0"/>
          <c:showLeaderLines val="1"/>
        </c:dLbls>
        <c:firstSliceAng val="2"/>
      </c:pieChart>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tx>
                <c:rich>
                  <a:bodyPr/>
                  <a:lstStyle/>
                  <a:p>
                    <a:r>
                      <a:rPr lang="en-US" dirty="0" smtClean="0"/>
                      <a:t>%87</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CEA-4965-B053-E28A69A25DD8}"/>
                </c:ext>
              </c:extLst>
            </c:dLbl>
            <c:dLbl>
              <c:idx val="1"/>
              <c:tx>
                <c:rich>
                  <a:bodyPr/>
                  <a:lstStyle/>
                  <a:p>
                    <a:r>
                      <a:rPr lang="en-US" dirty="0" smtClean="0"/>
                      <a:t>%13</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CEA-4965-B053-E28A69A25DD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Sayfa1!$A$2:$A$3</c:f>
              <c:strCache>
                <c:ptCount val="2"/>
                <c:pt idx="0">
                  <c:v>1. Toplam Harcama</c:v>
                </c:pt>
                <c:pt idx="1">
                  <c:v>2. Kalan Ödenek</c:v>
                </c:pt>
              </c:strCache>
            </c:strRef>
          </c:cat>
          <c:val>
            <c:numRef>
              <c:f>Sayfa1!$B$2:$B$3</c:f>
              <c:numCache>
                <c:formatCode>0%</c:formatCode>
                <c:ptCount val="2"/>
                <c:pt idx="0">
                  <c:v>0.87</c:v>
                </c:pt>
                <c:pt idx="1">
                  <c:v>0.13</c:v>
                </c:pt>
              </c:numCache>
            </c:numRef>
          </c:val>
          <c:extLst>
            <c:ext xmlns:c16="http://schemas.microsoft.com/office/drawing/2014/chart" uri="{C3380CC4-5D6E-409C-BE32-E72D297353CC}">
              <c16:uniqueId val="{00000002-9CEA-4965-B053-E28A69A25DD8}"/>
            </c:ext>
          </c:extLst>
        </c:ser>
        <c:dLbls>
          <c:showLegendKey val="0"/>
          <c:showVal val="0"/>
          <c:showCatName val="0"/>
          <c:showSerName val="0"/>
          <c:showPercent val="0"/>
          <c:showBubbleSize val="0"/>
          <c:showLeaderLines val="1"/>
        </c:dLbls>
        <c:firstSliceAng val="2"/>
      </c:pieChart>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dLblPos val="ctr"/>
          <c:showLegendKey val="0"/>
          <c:showVal val="0"/>
          <c:showCatName val="0"/>
          <c:showSerName val="0"/>
          <c:showPercent val="1"/>
          <c:showBubbleSize val="0"/>
          <c:showLeaderLines val="0"/>
        </c:dLbls>
        <c:firstSliceAng val="6"/>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sngStrike" kern="1200" baseline="0">
              <a:solidFill>
                <a:schemeClr val="lt1">
                  <a:lumMod val="8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strike="sngStrike"/>
      </a:pPr>
      <a:endParaRPr lang="tr-T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tx>
                <c:rich>
                  <a:bodyPr wrap="square" lIns="38100" tIns="19050" rIns="38100" bIns="19050" anchor="ctr">
                    <a:noAutofit/>
                  </a:bodyPr>
                  <a:lstStyle/>
                  <a:p>
                    <a:pPr>
                      <a:defRPr/>
                    </a:pPr>
                    <a:r>
                      <a:rPr lang="en-US" dirty="0" smtClean="0"/>
                      <a:t>%88</a:t>
                    </a:r>
                    <a:endParaRPr lang="en-US"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0031393016093226"/>
                      <c:h val="6.9877260866395507E-2"/>
                    </c:manualLayout>
                  </c15:layout>
                </c:ext>
                <c:ext xmlns:c16="http://schemas.microsoft.com/office/drawing/2014/chart" uri="{C3380CC4-5D6E-409C-BE32-E72D297353CC}">
                  <c16:uniqueId val="{00000000-F09A-4973-B493-A9E501C613A7}"/>
                </c:ext>
              </c:extLst>
            </c:dLbl>
            <c:dLbl>
              <c:idx val="1"/>
              <c:tx>
                <c:rich>
                  <a:bodyPr/>
                  <a:lstStyle/>
                  <a:p>
                    <a:r>
                      <a:rPr lang="en-US" dirty="0" smtClean="0"/>
                      <a:t>%12</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09A-4973-B493-A9E501C613A7}"/>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Sayfa1!$A$2:$A$3</c:f>
              <c:strCache>
                <c:ptCount val="2"/>
                <c:pt idx="0">
                  <c:v>1. Toplam Harcama</c:v>
                </c:pt>
                <c:pt idx="1">
                  <c:v>2. Kalan Ödenek</c:v>
                </c:pt>
              </c:strCache>
            </c:strRef>
          </c:cat>
          <c:val>
            <c:numRef>
              <c:f>Sayfa1!$B$2:$B$3</c:f>
              <c:numCache>
                <c:formatCode>0%</c:formatCode>
                <c:ptCount val="2"/>
                <c:pt idx="0">
                  <c:v>0.88</c:v>
                </c:pt>
                <c:pt idx="1">
                  <c:v>0.12</c:v>
                </c:pt>
              </c:numCache>
            </c:numRef>
          </c:val>
          <c:extLst>
            <c:ext xmlns:c16="http://schemas.microsoft.com/office/drawing/2014/chart" uri="{C3380CC4-5D6E-409C-BE32-E72D297353CC}">
              <c16:uniqueId val="{00000002-F09A-4973-B493-A9E501C613A7}"/>
            </c:ext>
          </c:extLst>
        </c:ser>
        <c:dLbls>
          <c:showLegendKey val="0"/>
          <c:showVal val="0"/>
          <c:showCatName val="0"/>
          <c:showSerName val="0"/>
          <c:showPercent val="0"/>
          <c:showBubbleSize val="0"/>
          <c:showLeaderLines val="1"/>
        </c:dLbls>
        <c:firstSliceAng val="2"/>
      </c:pieChart>
    </c:plotArea>
    <c:legend>
      <c:legendPos val="r"/>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tx>
                <c:rich>
                  <a:bodyPr/>
                  <a:lstStyle/>
                  <a:p>
                    <a:r>
                      <a:rPr lang="en-US" dirty="0" smtClean="0"/>
                      <a:t>%99</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17F-4345-BF5F-96DFF191B41A}"/>
                </c:ext>
              </c:extLst>
            </c:dLbl>
            <c:dLbl>
              <c:idx val="1"/>
              <c:tx>
                <c:rich>
                  <a:bodyPr/>
                  <a:lstStyle/>
                  <a:p>
                    <a:r>
                      <a:rPr lang="en-US" dirty="0" smtClean="0"/>
                      <a:t>%1</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17F-4345-BF5F-96DFF191B41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Sayfa1!$A$2:$A$3</c:f>
              <c:strCache>
                <c:ptCount val="2"/>
                <c:pt idx="0">
                  <c:v>1. Toplam Harcama</c:v>
                </c:pt>
                <c:pt idx="1">
                  <c:v>2. Kalan Ödenek</c:v>
                </c:pt>
              </c:strCache>
            </c:strRef>
          </c:cat>
          <c:val>
            <c:numRef>
              <c:f>Sayfa1!$B$2:$B$3</c:f>
              <c:numCache>
                <c:formatCode>0%</c:formatCode>
                <c:ptCount val="2"/>
                <c:pt idx="0">
                  <c:v>0.99</c:v>
                </c:pt>
                <c:pt idx="1">
                  <c:v>0.01</c:v>
                </c:pt>
              </c:numCache>
            </c:numRef>
          </c:val>
          <c:extLst>
            <c:ext xmlns:c16="http://schemas.microsoft.com/office/drawing/2014/chart" uri="{C3380CC4-5D6E-409C-BE32-E72D297353CC}">
              <c16:uniqueId val="{00000002-317F-4345-BF5F-96DFF191B41A}"/>
            </c:ext>
          </c:extLst>
        </c:ser>
        <c:dLbls>
          <c:showLegendKey val="0"/>
          <c:showVal val="0"/>
          <c:showCatName val="0"/>
          <c:showSerName val="0"/>
          <c:showPercent val="0"/>
          <c:showBubbleSize val="0"/>
          <c:showLeaderLines val="1"/>
        </c:dLbls>
        <c:firstSliceAng val="2"/>
      </c:pieChart>
    </c:plotArea>
    <c:legend>
      <c:legendPos val="r"/>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tx>
                <c:rich>
                  <a:bodyPr wrap="square" lIns="38100" tIns="19050" rIns="38100" bIns="19050" anchor="ctr">
                    <a:noAutofit/>
                  </a:bodyPr>
                  <a:lstStyle/>
                  <a:p>
                    <a:pPr>
                      <a:defRPr/>
                    </a:pPr>
                    <a:r>
                      <a:rPr lang="en-US" dirty="0" smtClean="0"/>
                      <a:t>%11</a:t>
                    </a:r>
                    <a:endParaRPr lang="en-US"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DB8C-45C5-85BF-0E1067ED47EA}"/>
                </c:ext>
              </c:extLst>
            </c:dLbl>
            <c:dLbl>
              <c:idx val="1"/>
              <c:tx>
                <c:rich>
                  <a:bodyPr/>
                  <a:lstStyle/>
                  <a:p>
                    <a:r>
                      <a:rPr lang="en-US" dirty="0" smtClean="0"/>
                      <a:t>%89</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B8C-45C5-85BF-0E1067ED47E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Sayfa1!$A$2:$A$3</c:f>
              <c:strCache>
                <c:ptCount val="2"/>
                <c:pt idx="0">
                  <c:v>1. Toplam Harcama</c:v>
                </c:pt>
                <c:pt idx="1">
                  <c:v>2. Kalan Ödenek</c:v>
                </c:pt>
              </c:strCache>
            </c:strRef>
          </c:cat>
          <c:val>
            <c:numRef>
              <c:f>Sayfa1!$B$2:$B$3</c:f>
              <c:numCache>
                <c:formatCode>0%</c:formatCode>
                <c:ptCount val="2"/>
                <c:pt idx="0">
                  <c:v>0.11</c:v>
                </c:pt>
                <c:pt idx="1">
                  <c:v>0.89</c:v>
                </c:pt>
              </c:numCache>
            </c:numRef>
          </c:val>
          <c:extLst>
            <c:ext xmlns:c16="http://schemas.microsoft.com/office/drawing/2014/chart" uri="{C3380CC4-5D6E-409C-BE32-E72D297353CC}">
              <c16:uniqueId val="{00000002-DB8C-45C5-85BF-0E1067ED47EA}"/>
            </c:ext>
          </c:extLst>
        </c:ser>
        <c:dLbls>
          <c:showLegendKey val="0"/>
          <c:showVal val="0"/>
          <c:showCatName val="0"/>
          <c:showSerName val="0"/>
          <c:showPercent val="0"/>
          <c:showBubbleSize val="0"/>
          <c:showLeaderLines val="1"/>
        </c:dLbls>
        <c:firstSliceAng val="2"/>
      </c:pieChart>
    </c:plotArea>
    <c:legend>
      <c:legendPos val="r"/>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0-4FEA-443E-A9E2-C0D9DCAB8487}"/>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4FEA-443E-A9E2-C0D9DCAB8487}"/>
              </c:ext>
            </c:extLst>
          </c:dPt>
          <c:dLbls>
            <c:dLbl>
              <c:idx val="0"/>
              <c:tx>
                <c:rich>
                  <a:bodyPr/>
                  <a:lstStyle/>
                  <a:p>
                    <a:r>
                      <a:rPr lang="en-US" dirty="0"/>
                      <a:t>% </a:t>
                    </a:r>
                    <a:r>
                      <a:rPr lang="en-US" dirty="0" smtClean="0"/>
                      <a:t>96</a:t>
                    </a:r>
                    <a:endParaRPr lang="en-US" dirty="0"/>
                  </a:p>
                </c:rich>
              </c:tx>
              <c:dLblPos val="inEnd"/>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4FEA-443E-A9E2-C0D9DCAB8487}"/>
                </c:ext>
              </c:extLst>
            </c:dLbl>
            <c:dLbl>
              <c:idx val="1"/>
              <c:tx>
                <c:rich>
                  <a:bodyPr/>
                  <a:lstStyle/>
                  <a:p>
                    <a:r>
                      <a:rPr lang="en-US" dirty="0"/>
                      <a:t>% </a:t>
                    </a:r>
                    <a:r>
                      <a:rPr lang="en-US" dirty="0" smtClean="0"/>
                      <a:t>4</a:t>
                    </a:r>
                    <a:endParaRPr lang="en-US" dirty="0"/>
                  </a:p>
                </c:rich>
              </c:tx>
              <c:dLblPos val="inEnd"/>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4FEA-443E-A9E2-C0D9DCAB8487}"/>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tr-TR"/>
              </a:p>
            </c:txPr>
            <c:dLblPos val="inEnd"/>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Sayfa1!$A$2:$A$3</c:f>
              <c:strCache>
                <c:ptCount val="2"/>
                <c:pt idx="0">
                  <c:v>Harcama</c:v>
                </c:pt>
                <c:pt idx="1">
                  <c:v>Kalan</c:v>
                </c:pt>
              </c:strCache>
            </c:strRef>
          </c:cat>
          <c:val>
            <c:numRef>
              <c:f>Sayfa1!$B$2:$B$3</c:f>
              <c:numCache>
                <c:formatCode>General</c:formatCode>
                <c:ptCount val="2"/>
                <c:pt idx="0">
                  <c:v>96</c:v>
                </c:pt>
                <c:pt idx="1">
                  <c:v>4</c:v>
                </c:pt>
              </c:numCache>
            </c:numRef>
          </c:val>
          <c:extLst>
            <c:ext xmlns:c16="http://schemas.microsoft.com/office/drawing/2014/chart" uri="{C3380CC4-5D6E-409C-BE32-E72D297353CC}">
              <c16:uniqueId val="{00000002-4FEA-443E-A9E2-C0D9DCAB8487}"/>
            </c:ext>
          </c:extLst>
        </c:ser>
        <c:dLbls>
          <c:dLblPos val="inEnd"/>
          <c:showLegendKey val="0"/>
          <c:showVal val="0"/>
          <c:showCatName val="0"/>
          <c:showSerName val="0"/>
          <c:showPercent val="1"/>
          <c:showBubbleSize val="0"/>
          <c:showLeaderLines val="1"/>
        </c:dLbls>
        <c:firstSliceAng val="87"/>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29837" cy="494109"/>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29761" y="0"/>
            <a:ext cx="2929837" cy="494109"/>
          </a:xfrm>
          <a:prstGeom prst="rect">
            <a:avLst/>
          </a:prstGeom>
        </p:spPr>
        <p:txBody>
          <a:bodyPr vert="horz" lIns="91440" tIns="45720" rIns="91440" bIns="45720" rtlCol="0"/>
          <a:lstStyle>
            <a:lvl1pPr algn="r">
              <a:defRPr sz="1200"/>
            </a:lvl1pPr>
          </a:lstStyle>
          <a:p>
            <a:fld id="{FF44EAEB-ACFC-4034-95F5-BFD731E2E67C}" type="datetimeFigureOut">
              <a:rPr lang="tr-TR" smtClean="0"/>
              <a:pPr/>
              <a:t>29.11.2024</a:t>
            </a:fld>
            <a:endParaRPr lang="tr-TR"/>
          </a:p>
        </p:txBody>
      </p:sp>
      <p:sp>
        <p:nvSpPr>
          <p:cNvPr id="4" name="3 Slayt Görüntüsü Yer Tutucusu"/>
          <p:cNvSpPr>
            <a:spLocks noGrp="1" noRot="1" noChangeAspect="1"/>
          </p:cNvSpPr>
          <p:nvPr>
            <p:ph type="sldImg" idx="2"/>
          </p:nvPr>
        </p:nvSpPr>
        <p:spPr>
          <a:xfrm>
            <a:off x="87313" y="741363"/>
            <a:ext cx="6586537" cy="3705225"/>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6117" y="4694039"/>
            <a:ext cx="5408930" cy="444698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386364"/>
            <a:ext cx="2929837" cy="494109"/>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29761" y="9386364"/>
            <a:ext cx="2929837" cy="494109"/>
          </a:xfrm>
          <a:prstGeom prst="rect">
            <a:avLst/>
          </a:prstGeom>
        </p:spPr>
        <p:txBody>
          <a:bodyPr vert="horz" lIns="91440" tIns="45720" rIns="91440" bIns="45720" rtlCol="0" anchor="b"/>
          <a:lstStyle>
            <a:lvl1pPr algn="r">
              <a:defRPr sz="1200"/>
            </a:lvl1pPr>
          </a:lstStyle>
          <a:p>
            <a:fld id="{A1D66AD0-7184-4C23-B6F1-92ECE7371CF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D0BA79EC-9C3F-4DE8-AFBB-4274A4DCB2A4}" type="slidenum">
              <a:rPr lang="tr-TR" altLang="tr-TR" sz="1200">
                <a:latin typeface="Arial" pitchFamily="34" charset="0"/>
              </a:rPr>
              <a:pPr algn="r" eaLnBrk="1" hangingPunct="1"/>
              <a:t>5</a:t>
            </a:fld>
            <a:endParaRPr lang="tr-TR" altLang="tr-TR" sz="1200">
              <a:latin typeface="Arial" pitchFamily="34" charset="0"/>
            </a:endParaRPr>
          </a:p>
        </p:txBody>
      </p:sp>
      <p:sp>
        <p:nvSpPr>
          <p:cNvPr id="44035" name="Rectangle 2"/>
          <p:cNvSpPr>
            <a:spLocks noGrp="1" noRot="1" noChangeAspect="1" noChangeArrowheads="1" noTextEdit="1"/>
          </p:cNvSpPr>
          <p:nvPr>
            <p:ph type="sldImg"/>
          </p:nvPr>
        </p:nvSpPr>
        <p:spPr>
          <a:xfrm>
            <a:off x="87313" y="741363"/>
            <a:ext cx="6586537" cy="3705225"/>
          </a:xfrm>
          <a:ln/>
        </p:spPr>
      </p:sp>
      <p:sp>
        <p:nvSpPr>
          <p:cNvPr id="44036"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308118ED-8096-4530-B4FB-B33D254E9670}" type="slidenum">
              <a:rPr lang="tr-TR" altLang="tr-TR" sz="1200">
                <a:latin typeface="Arial" pitchFamily="34" charset="0"/>
              </a:rPr>
              <a:pPr algn="r" eaLnBrk="1" hangingPunct="1"/>
              <a:t>14</a:t>
            </a:fld>
            <a:endParaRPr lang="tr-TR" altLang="tr-TR" sz="1200">
              <a:latin typeface="Arial" pitchFamily="34" charset="0"/>
            </a:endParaRPr>
          </a:p>
        </p:txBody>
      </p:sp>
      <p:sp>
        <p:nvSpPr>
          <p:cNvPr id="53251" name="Rectangle 2"/>
          <p:cNvSpPr>
            <a:spLocks noGrp="1" noRot="1" noChangeAspect="1" noChangeArrowheads="1" noTextEdit="1"/>
          </p:cNvSpPr>
          <p:nvPr>
            <p:ph type="sldImg"/>
          </p:nvPr>
        </p:nvSpPr>
        <p:spPr>
          <a:xfrm>
            <a:off x="87313" y="741363"/>
            <a:ext cx="6586537" cy="3705225"/>
          </a:xfrm>
          <a:ln/>
        </p:spPr>
      </p:sp>
      <p:sp>
        <p:nvSpPr>
          <p:cNvPr id="53252"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80434A0D-15B5-4CB4-A462-3ADD6D0AA148}" type="slidenum">
              <a:rPr lang="tr-TR" altLang="tr-TR" sz="1200">
                <a:latin typeface="Arial" pitchFamily="34" charset="0"/>
              </a:rPr>
              <a:pPr algn="r" eaLnBrk="1" hangingPunct="1"/>
              <a:t>15</a:t>
            </a:fld>
            <a:endParaRPr lang="tr-TR" altLang="tr-TR" sz="1200">
              <a:latin typeface="Arial" pitchFamily="34" charset="0"/>
            </a:endParaRPr>
          </a:p>
        </p:txBody>
      </p:sp>
      <p:sp>
        <p:nvSpPr>
          <p:cNvPr id="56323" name="Rectangle 2"/>
          <p:cNvSpPr>
            <a:spLocks noGrp="1" noRot="1" noChangeAspect="1" noChangeArrowheads="1" noTextEdit="1"/>
          </p:cNvSpPr>
          <p:nvPr>
            <p:ph type="sldImg"/>
          </p:nvPr>
        </p:nvSpPr>
        <p:spPr>
          <a:xfrm>
            <a:off x="87313" y="741363"/>
            <a:ext cx="6586537" cy="3705225"/>
          </a:xfrm>
          <a:ln/>
        </p:spPr>
      </p:sp>
      <p:sp>
        <p:nvSpPr>
          <p:cNvPr id="56324"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8970810D-29FE-4082-90B9-CED18AA69D28}" type="slidenum">
              <a:rPr lang="tr-TR" altLang="tr-TR" smtClean="0"/>
              <a:pPr/>
              <a:t>24</a:t>
            </a:fld>
            <a:endParaRPr lang="tr-TR" altLang="tr-TR" smtClean="0"/>
          </a:p>
        </p:txBody>
      </p:sp>
      <p:sp>
        <p:nvSpPr>
          <p:cNvPr id="57347" name="Rectangle 2"/>
          <p:cNvSpPr>
            <a:spLocks noGrp="1" noRot="1" noChangeAspect="1" noChangeArrowheads="1" noTextEdit="1"/>
          </p:cNvSpPr>
          <p:nvPr>
            <p:ph type="sldImg"/>
          </p:nvPr>
        </p:nvSpPr>
        <p:spPr>
          <a:xfrm>
            <a:off x="87313" y="741363"/>
            <a:ext cx="6586537" cy="3705225"/>
          </a:xfrm>
          <a:ln/>
        </p:spPr>
      </p:sp>
      <p:sp>
        <p:nvSpPr>
          <p:cNvPr id="57348"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9433BD6E-7CD0-4AB9-A928-34BFFF64BC16}" type="slidenum">
              <a:rPr lang="tr-TR" altLang="tr-TR" sz="1200">
                <a:latin typeface="Arial" pitchFamily="34" charset="0"/>
              </a:rPr>
              <a:pPr algn="r" eaLnBrk="1" hangingPunct="1"/>
              <a:t>6</a:t>
            </a:fld>
            <a:endParaRPr lang="tr-TR" altLang="tr-TR" sz="1200">
              <a:latin typeface="Arial" pitchFamily="34" charset="0"/>
            </a:endParaRPr>
          </a:p>
        </p:txBody>
      </p:sp>
      <p:sp>
        <p:nvSpPr>
          <p:cNvPr id="45059" name="Rectangle 2"/>
          <p:cNvSpPr>
            <a:spLocks noGrp="1" noRot="1" noChangeAspect="1" noChangeArrowheads="1" noTextEdit="1"/>
          </p:cNvSpPr>
          <p:nvPr>
            <p:ph type="sldImg"/>
          </p:nvPr>
        </p:nvSpPr>
        <p:spPr>
          <a:xfrm>
            <a:off x="87313" y="741363"/>
            <a:ext cx="6586537" cy="3705225"/>
          </a:xfrm>
          <a:ln/>
        </p:spPr>
      </p:sp>
      <p:sp>
        <p:nvSpPr>
          <p:cNvPr id="45060"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00878778-BD3D-4462-A498-BA6077C85F48}" type="slidenum">
              <a:rPr lang="tr-TR" altLang="tr-TR" smtClean="0"/>
              <a:pPr/>
              <a:t>7</a:t>
            </a:fld>
            <a:endParaRPr lang="tr-TR" altLang="tr-TR" smtClean="0"/>
          </a:p>
        </p:txBody>
      </p:sp>
      <p:sp>
        <p:nvSpPr>
          <p:cNvPr id="46083" name="Rectangle 2"/>
          <p:cNvSpPr>
            <a:spLocks noGrp="1" noRot="1" noChangeAspect="1" noChangeArrowheads="1" noTextEdit="1"/>
          </p:cNvSpPr>
          <p:nvPr>
            <p:ph type="sldImg"/>
          </p:nvPr>
        </p:nvSpPr>
        <p:spPr>
          <a:xfrm>
            <a:off x="87313" y="741363"/>
            <a:ext cx="6586537" cy="3705225"/>
          </a:xfrm>
          <a:ln/>
        </p:spPr>
      </p:sp>
      <p:sp>
        <p:nvSpPr>
          <p:cNvPr id="46084"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EC131D69-3FA4-4B18-AF43-60E5A402C597}" type="slidenum">
              <a:rPr lang="tr-TR" altLang="tr-TR" smtClean="0"/>
              <a:pPr/>
              <a:t>8</a:t>
            </a:fld>
            <a:endParaRPr lang="tr-TR" altLang="tr-TR" smtClean="0"/>
          </a:p>
        </p:txBody>
      </p:sp>
      <p:sp>
        <p:nvSpPr>
          <p:cNvPr id="47107" name="Rectangle 2"/>
          <p:cNvSpPr>
            <a:spLocks noGrp="1" noRot="1" noChangeAspect="1" noChangeArrowheads="1" noTextEdit="1"/>
          </p:cNvSpPr>
          <p:nvPr>
            <p:ph type="sldImg"/>
          </p:nvPr>
        </p:nvSpPr>
        <p:spPr>
          <a:xfrm>
            <a:off x="87313" y="741363"/>
            <a:ext cx="6586537" cy="3705225"/>
          </a:xfrm>
          <a:ln/>
        </p:spPr>
      </p:sp>
      <p:sp>
        <p:nvSpPr>
          <p:cNvPr id="47108"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F562D8AF-43AD-4ABE-BBC0-02E67F2CDF2E}" type="slidenum">
              <a:rPr lang="tr-TR" altLang="tr-TR" smtClean="0"/>
              <a:pPr/>
              <a:t>9</a:t>
            </a:fld>
            <a:endParaRPr lang="tr-TR" altLang="tr-TR" smtClean="0"/>
          </a:p>
        </p:txBody>
      </p:sp>
      <p:sp>
        <p:nvSpPr>
          <p:cNvPr id="48131" name="Rectangle 2"/>
          <p:cNvSpPr>
            <a:spLocks noGrp="1" noRot="1" noChangeAspect="1" noChangeArrowheads="1" noTextEdit="1"/>
          </p:cNvSpPr>
          <p:nvPr>
            <p:ph type="sldImg"/>
          </p:nvPr>
        </p:nvSpPr>
        <p:spPr>
          <a:xfrm>
            <a:off x="87313" y="741363"/>
            <a:ext cx="6586537" cy="3705225"/>
          </a:xfrm>
          <a:ln/>
        </p:spPr>
      </p:sp>
      <p:sp>
        <p:nvSpPr>
          <p:cNvPr id="48132"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4AD3B502-11CE-4B30-9130-AB379F4A1ABE}" type="slidenum">
              <a:rPr lang="tr-TR" altLang="tr-TR" sz="1200">
                <a:latin typeface="Arial" pitchFamily="34" charset="0"/>
              </a:rPr>
              <a:pPr algn="r" eaLnBrk="1" hangingPunct="1"/>
              <a:t>10</a:t>
            </a:fld>
            <a:endParaRPr lang="tr-TR" altLang="tr-TR" sz="1200">
              <a:latin typeface="Arial" pitchFamily="34" charset="0"/>
            </a:endParaRPr>
          </a:p>
        </p:txBody>
      </p:sp>
      <p:sp>
        <p:nvSpPr>
          <p:cNvPr id="49155" name="Rectangle 2"/>
          <p:cNvSpPr>
            <a:spLocks noGrp="1" noRot="1" noChangeAspect="1" noChangeArrowheads="1" noTextEdit="1"/>
          </p:cNvSpPr>
          <p:nvPr>
            <p:ph type="sldImg"/>
          </p:nvPr>
        </p:nvSpPr>
        <p:spPr>
          <a:xfrm>
            <a:off x="87313" y="741363"/>
            <a:ext cx="6586537" cy="3705225"/>
          </a:xfrm>
          <a:ln/>
        </p:spPr>
      </p:sp>
      <p:sp>
        <p:nvSpPr>
          <p:cNvPr id="49156"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06F0067E-7D5B-4360-926F-C927A28B849D}" type="slidenum">
              <a:rPr lang="tr-TR" altLang="tr-TR" sz="1200">
                <a:latin typeface="Arial" pitchFamily="34" charset="0"/>
              </a:rPr>
              <a:pPr algn="r" eaLnBrk="1" hangingPunct="1"/>
              <a:t>11</a:t>
            </a:fld>
            <a:endParaRPr lang="tr-TR" altLang="tr-TR" sz="1200">
              <a:latin typeface="Arial" pitchFamily="34" charset="0"/>
            </a:endParaRPr>
          </a:p>
        </p:txBody>
      </p:sp>
      <p:sp>
        <p:nvSpPr>
          <p:cNvPr id="50179" name="Rectangle 2"/>
          <p:cNvSpPr>
            <a:spLocks noGrp="1" noRot="1" noChangeAspect="1" noChangeArrowheads="1" noTextEdit="1"/>
          </p:cNvSpPr>
          <p:nvPr>
            <p:ph type="sldImg"/>
          </p:nvPr>
        </p:nvSpPr>
        <p:spPr>
          <a:xfrm>
            <a:off x="87313" y="741363"/>
            <a:ext cx="6586537" cy="3705225"/>
          </a:xfrm>
          <a:ln/>
        </p:spPr>
      </p:sp>
      <p:sp>
        <p:nvSpPr>
          <p:cNvPr id="50180"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F201A43F-0245-47BE-AF7A-1C4F1E09B90F}" type="slidenum">
              <a:rPr lang="tr-TR" altLang="tr-TR" sz="1200">
                <a:latin typeface="Arial" pitchFamily="34" charset="0"/>
              </a:rPr>
              <a:pPr algn="r" eaLnBrk="1" hangingPunct="1"/>
              <a:t>12</a:t>
            </a:fld>
            <a:endParaRPr lang="tr-TR" altLang="tr-TR" sz="1200">
              <a:latin typeface="Arial" pitchFamily="34" charset="0"/>
            </a:endParaRPr>
          </a:p>
        </p:txBody>
      </p:sp>
      <p:sp>
        <p:nvSpPr>
          <p:cNvPr id="51203" name="Rectangle 2"/>
          <p:cNvSpPr>
            <a:spLocks noGrp="1" noRot="1" noChangeAspect="1" noChangeArrowheads="1" noTextEdit="1"/>
          </p:cNvSpPr>
          <p:nvPr>
            <p:ph type="sldImg"/>
          </p:nvPr>
        </p:nvSpPr>
        <p:spPr>
          <a:xfrm>
            <a:off x="87313" y="741363"/>
            <a:ext cx="6586537" cy="3705225"/>
          </a:xfrm>
          <a:ln/>
        </p:spPr>
      </p:sp>
      <p:sp>
        <p:nvSpPr>
          <p:cNvPr id="51204"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682F7F54-142B-474D-B99C-8941FEE825A7}" type="slidenum">
              <a:rPr lang="tr-TR" altLang="tr-TR" sz="1200">
                <a:latin typeface="Arial" pitchFamily="34" charset="0"/>
              </a:rPr>
              <a:pPr algn="r" eaLnBrk="1" hangingPunct="1"/>
              <a:t>13</a:t>
            </a:fld>
            <a:endParaRPr lang="tr-TR" altLang="tr-TR" sz="1200">
              <a:latin typeface="Arial" pitchFamily="34" charset="0"/>
            </a:endParaRPr>
          </a:p>
        </p:txBody>
      </p:sp>
      <p:sp>
        <p:nvSpPr>
          <p:cNvPr id="52227" name="Rectangle 2"/>
          <p:cNvSpPr>
            <a:spLocks noGrp="1" noRot="1" noChangeAspect="1" noChangeArrowheads="1" noTextEdit="1"/>
          </p:cNvSpPr>
          <p:nvPr>
            <p:ph type="sldImg"/>
          </p:nvPr>
        </p:nvSpPr>
        <p:spPr>
          <a:xfrm>
            <a:off x="87313" y="741363"/>
            <a:ext cx="6586537" cy="3705225"/>
          </a:xfrm>
          <a:ln/>
        </p:spPr>
      </p:sp>
      <p:sp>
        <p:nvSpPr>
          <p:cNvPr id="52228"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157431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59222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3493932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3344952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813260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3090281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678977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019288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680315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928361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17403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F7165-3F3F-4AEF-90AD-61FBA5020117}" type="datetimeFigureOut">
              <a:rPr lang="tr-TR" smtClean="0"/>
              <a:pPr/>
              <a:t>29.11.2024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F8EA4-8A69-4270-8123-1D095C65A064}" type="slidenum">
              <a:rPr lang="tr-TR" smtClean="0"/>
              <a:pPr/>
              <a:t>‹#›</a:t>
            </a:fld>
            <a:endParaRPr lang="tr-TR"/>
          </a:p>
        </p:txBody>
      </p:sp>
    </p:spTree>
    <p:extLst>
      <p:ext uri="{BB962C8B-B14F-4D97-AF65-F5344CB8AC3E}">
        <p14:creationId xmlns:p14="http://schemas.microsoft.com/office/powerpoint/2010/main" val="647180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chart" Target="../charts/chart6.xml"/><Relationship Id="rId5" Type="http://schemas.openxmlformats.org/officeDocument/2006/relationships/image" Target="../media/image5.png"/><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notesSlide" Target="../notesSlides/notesSlide5.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 y="4044780"/>
            <a:ext cx="12191999" cy="584775"/>
          </a:xfrm>
          <a:prstGeom prst="rect">
            <a:avLst/>
          </a:prstGeom>
        </p:spPr>
        <p:txBody>
          <a:bodyPr wrap="square">
            <a:spAutoFit/>
          </a:bodyPr>
          <a:lstStyle/>
          <a:p>
            <a:pPr algn="ctr"/>
            <a:r>
              <a:rPr lang="tr-TR" sz="3200" b="1" dirty="0" smtClean="0">
                <a:solidFill>
                  <a:schemeClr val="tx1">
                    <a:lumMod val="85000"/>
                    <a:lumOff val="15000"/>
                  </a:schemeClr>
                </a:solidFill>
                <a:latin typeface="Montserrat Alternates" panose="00000500000000000000" pitchFamily="50" charset="-94"/>
              </a:rPr>
              <a:t>İDARİ VE MALİ İŞLER DAİRE BAŞKANLIĞI </a:t>
            </a:r>
            <a:endParaRPr lang="tr-TR" sz="3200" b="1" dirty="0">
              <a:solidFill>
                <a:schemeClr val="tx1">
                  <a:lumMod val="85000"/>
                  <a:lumOff val="15000"/>
                </a:schemeClr>
              </a:solidFill>
              <a:latin typeface="Montserrat Alternates" panose="00000500000000000000" pitchFamily="50" charset="-94"/>
            </a:endParaRPr>
          </a:p>
        </p:txBody>
      </p:sp>
      <p:sp>
        <p:nvSpPr>
          <p:cNvPr id="3" name="2 Dikdörtgen"/>
          <p:cNvSpPr/>
          <p:nvPr/>
        </p:nvSpPr>
        <p:spPr>
          <a:xfrm>
            <a:off x="2899719" y="4868386"/>
            <a:ext cx="6096000" cy="1569660"/>
          </a:xfrm>
          <a:prstGeom prst="rect">
            <a:avLst/>
          </a:prstGeom>
        </p:spPr>
        <p:txBody>
          <a:bodyPr>
            <a:spAutoFit/>
          </a:bodyPr>
          <a:lstStyle/>
          <a:p>
            <a:pPr algn="ctr">
              <a:defRPr/>
            </a:pPr>
            <a:r>
              <a:rPr lang="tr-TR" sz="3200" b="1" dirty="0" smtClean="0">
                <a:latin typeface="Garamond" pitchFamily="18" charset="0"/>
              </a:rPr>
              <a:t>BRİFİNG RAPORU</a:t>
            </a:r>
          </a:p>
          <a:p>
            <a:pPr algn="ctr">
              <a:defRPr/>
            </a:pPr>
            <a:r>
              <a:rPr lang="tr-TR" sz="3200" b="1" dirty="0" smtClean="0">
                <a:latin typeface="Garamond" pitchFamily="18" charset="0"/>
              </a:rPr>
              <a:t>2022</a:t>
            </a:r>
          </a:p>
          <a:p>
            <a:pPr algn="ctr">
              <a:defRPr/>
            </a:pPr>
            <a:r>
              <a:rPr lang="tr-TR" sz="3200" b="1" dirty="0" smtClean="0">
                <a:latin typeface="Garamond" pitchFamily="18" charset="0"/>
              </a:rPr>
              <a:t> </a:t>
            </a:r>
            <a:r>
              <a:rPr lang="tr-TR" b="1" dirty="0" smtClean="0">
                <a:latin typeface="Garamond" pitchFamily="18" charset="0"/>
              </a:rPr>
              <a:t>(31.12.2022 İtibariyle)</a:t>
            </a:r>
            <a:endParaRPr lang="tr-TR" dirty="0"/>
          </a:p>
        </p:txBody>
      </p:sp>
    </p:spTree>
    <p:extLst>
      <p:ext uri="{BB962C8B-B14F-4D97-AF65-F5344CB8AC3E}">
        <p14:creationId xmlns:p14="http://schemas.microsoft.com/office/powerpoint/2010/main" val="2865460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22"/>
          <p:cNvSpPr>
            <a:spLocks noGrp="1" noChangeArrowheads="1"/>
          </p:cNvSpPr>
          <p:nvPr>
            <p:ph type="sldNum" sz="quarter" idx="12"/>
          </p:nvPr>
        </p:nvSpPr>
        <p:spPr bwMode="auto">
          <a:noFill/>
          <a:ln>
            <a:miter lim="800000"/>
            <a:headEnd/>
            <a:tailEnd/>
          </a:ln>
        </p:spPr>
        <p:txBody>
          <a:bodyPr/>
          <a:lstStyle/>
          <a:p>
            <a:fld id="{78CE6BE4-6B83-4090-9592-2D28C2F13BE4}" type="slidenum">
              <a:rPr lang="tr-TR" altLang="tr-TR" smtClean="0"/>
              <a:pPr/>
              <a:t>10</a:t>
            </a:fld>
            <a:endParaRPr lang="tr-TR" altLang="tr-TR" smtClean="0"/>
          </a:p>
        </p:txBody>
      </p:sp>
      <p:sp>
        <p:nvSpPr>
          <p:cNvPr id="2054"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1A1090F9-5D78-4478-8CC6-07E0F8B2413B}" type="slidenum">
              <a:rPr lang="tr-TR" altLang="tr-TR" sz="1200"/>
              <a:pPr algn="r" eaLnBrk="1" hangingPunct="1"/>
              <a:t>10</a:t>
            </a:fld>
            <a:endParaRPr lang="tr-TR" altLang="tr-TR" sz="1200"/>
          </a:p>
        </p:txBody>
      </p:sp>
      <p:sp>
        <p:nvSpPr>
          <p:cNvPr id="2056" name="Text Box 164"/>
          <p:cNvSpPr txBox="1">
            <a:spLocks noChangeArrowheads="1"/>
          </p:cNvSpPr>
          <p:nvPr/>
        </p:nvSpPr>
        <p:spPr bwMode="auto">
          <a:xfrm>
            <a:off x="1566335" y="617840"/>
            <a:ext cx="9134617" cy="2723823"/>
          </a:xfrm>
          <a:prstGeom prst="rect">
            <a:avLst/>
          </a:prstGeom>
          <a:noFill/>
          <a:ln w="9525">
            <a:noFill/>
            <a:miter lim="800000"/>
            <a:headEnd/>
            <a:tailEnd/>
          </a:ln>
        </p:spPr>
        <p:txBody>
          <a:bodyPr wrap="square">
            <a:spAutoFit/>
          </a:bodyPr>
          <a:lstStyle/>
          <a:p>
            <a:pPr eaLnBrk="1" hangingPunct="1">
              <a:spcBef>
                <a:spcPct val="50000"/>
              </a:spcBef>
            </a:pPr>
            <a:r>
              <a:rPr lang="tr-TR" altLang="tr-TR" b="1" dirty="0">
                <a:latin typeface="Arial" pitchFamily="34" charset="0"/>
              </a:rPr>
              <a:t>TÜKETİME YÖNELİK MAL VE MALZEME ALIMLARI (03.2</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r>
              <a:rPr lang="tr-TR" altLang="tr-TR" b="1" dirty="0" smtClean="0">
                <a:latin typeface="Arial" pitchFamily="34" charset="0"/>
              </a:rPr>
              <a:t>Tüm </a:t>
            </a:r>
            <a:r>
              <a:rPr lang="tr-TR" altLang="tr-TR" b="1" dirty="0">
                <a:latin typeface="Arial" pitchFamily="34" charset="0"/>
              </a:rPr>
              <a:t>Tüketim Malzeme Alımları (Elektrik, Doğal Gaz, Yakıt,  </a:t>
            </a:r>
            <a:r>
              <a:rPr lang="tr-TR" altLang="tr-TR" b="1" dirty="0" smtClean="0">
                <a:latin typeface="Arial" pitchFamily="34" charset="0"/>
              </a:rPr>
              <a:t>Temizlik </a:t>
            </a:r>
            <a:r>
              <a:rPr lang="tr-TR" altLang="tr-TR" b="1" dirty="0">
                <a:latin typeface="Arial" pitchFamily="34" charset="0"/>
              </a:rPr>
              <a:t>malzemesi, Kırtasiye Malzemesi vb)</a:t>
            </a: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 </a:t>
            </a:r>
          </a:p>
          <a:p>
            <a:pPr eaLnBrk="1" hangingPunct="1">
              <a:spcBef>
                <a:spcPct val="50000"/>
              </a:spcBef>
            </a:pPr>
            <a:endParaRPr lang="tr-TR" altLang="tr-TR" b="1" dirty="0">
              <a:latin typeface="Arial" pitchFamily="34" charset="0"/>
            </a:endParaRPr>
          </a:p>
        </p:txBody>
      </p:sp>
      <p:graphicFrame>
        <p:nvGraphicFramePr>
          <p:cNvPr id="10" name="9 Tablo"/>
          <p:cNvGraphicFramePr>
            <a:graphicFrameLocks noGrp="1"/>
          </p:cNvGraphicFramePr>
          <p:nvPr>
            <p:extLst>
              <p:ext uri="{D42A27DB-BD31-4B8C-83A1-F6EECF244321}">
                <p14:modId xmlns:p14="http://schemas.microsoft.com/office/powerpoint/2010/main" val="114886226"/>
              </p:ext>
            </p:extLst>
          </p:nvPr>
        </p:nvGraphicFramePr>
        <p:xfrm>
          <a:off x="1562159" y="2817299"/>
          <a:ext cx="6432549" cy="1854200"/>
        </p:xfrm>
        <a:graphic>
          <a:graphicData uri="http://schemas.openxmlformats.org/drawingml/2006/table">
            <a:tbl>
              <a:tblPr firstRow="1" bandRow="1">
                <a:tableStyleId>{5C22544A-7EE6-4342-B048-85BDC9FD1C3A}</a:tableStyleId>
              </a:tblPr>
              <a:tblGrid>
                <a:gridCol w="1919793">
                  <a:extLst>
                    <a:ext uri="{9D8B030D-6E8A-4147-A177-3AD203B41FA5}">
                      <a16:colId xmlns:a16="http://schemas.microsoft.com/office/drawing/2014/main" val="20000"/>
                    </a:ext>
                  </a:extLst>
                </a:gridCol>
                <a:gridCol w="2400403">
                  <a:extLst>
                    <a:ext uri="{9D8B030D-6E8A-4147-A177-3AD203B41FA5}">
                      <a16:colId xmlns:a16="http://schemas.microsoft.com/office/drawing/2014/main" val="20001"/>
                    </a:ext>
                  </a:extLst>
                </a:gridCol>
                <a:gridCol w="2112353">
                  <a:extLst>
                    <a:ext uri="{9D8B030D-6E8A-4147-A177-3AD203B41FA5}">
                      <a16:colId xmlns:a16="http://schemas.microsoft.com/office/drawing/2014/main" val="20002"/>
                    </a:ext>
                  </a:extLst>
                </a:gridCol>
              </a:tblGrid>
              <a:tr h="370840">
                <a:tc>
                  <a:txBody>
                    <a:bodyPr/>
                    <a:lstStyle/>
                    <a:p>
                      <a:endParaRPr lang="tr-TR" dirty="0">
                        <a:solidFill>
                          <a:schemeClr val="tx1"/>
                        </a:solidFill>
                      </a:endParaRPr>
                    </a:p>
                  </a:txBody>
                  <a:tcPr marL="121927" marR="121927"/>
                </a:tc>
                <a:tc>
                  <a:txBody>
                    <a:bodyPr/>
                    <a:lstStyle/>
                    <a:p>
                      <a:pPr algn="ctr"/>
                      <a:r>
                        <a:rPr lang="tr-TR" dirty="0" smtClean="0"/>
                        <a:t>2021</a:t>
                      </a:r>
                      <a:endParaRPr lang="tr-TR" dirty="0"/>
                    </a:p>
                  </a:txBody>
                  <a:tcPr marL="121927" marR="121927"/>
                </a:tc>
                <a:tc>
                  <a:txBody>
                    <a:bodyPr/>
                    <a:lstStyle/>
                    <a:p>
                      <a:pPr algn="ctr"/>
                      <a:r>
                        <a:rPr lang="tr-TR" dirty="0" smtClean="0"/>
                        <a:t>2022</a:t>
                      </a:r>
                      <a:endParaRPr lang="tr-TR" dirty="0"/>
                    </a:p>
                  </a:txBody>
                  <a:tcPr marL="121927" marR="121927"/>
                </a:tc>
                <a:extLst>
                  <a:ext uri="{0D108BD9-81ED-4DB2-BD59-A6C34878D82A}">
                    <a16:rowId xmlns:a16="http://schemas.microsoft.com/office/drawing/2014/main" val="10000"/>
                  </a:ext>
                </a:extLst>
              </a:tr>
              <a:tr h="370840">
                <a:tc>
                  <a:txBody>
                    <a:bodyPr/>
                    <a:lstStyle/>
                    <a:p>
                      <a:r>
                        <a:rPr lang="tr-TR" dirty="0" smtClean="0">
                          <a:solidFill>
                            <a:schemeClr val="tx1"/>
                          </a:solidFill>
                        </a:rPr>
                        <a:t>Toplam Ödenek</a:t>
                      </a:r>
                      <a:endParaRPr lang="tr-TR" dirty="0">
                        <a:solidFill>
                          <a:schemeClr val="tx1"/>
                        </a:solidFill>
                      </a:endParaRPr>
                    </a:p>
                  </a:txBody>
                  <a:tcPr marL="121927" marR="121927"/>
                </a:tc>
                <a:tc>
                  <a:txBody>
                    <a:bodyPr/>
                    <a:lstStyle/>
                    <a:p>
                      <a:r>
                        <a:rPr lang="tr-TR" dirty="0" smtClean="0"/>
                        <a:t>7.369.800,00</a:t>
                      </a:r>
                      <a:endParaRPr lang="tr-TR" dirty="0"/>
                    </a:p>
                  </a:txBody>
                  <a:tcPr marL="121927" marR="121927"/>
                </a:tc>
                <a:tc>
                  <a:txBody>
                    <a:bodyPr/>
                    <a:lstStyle/>
                    <a:p>
                      <a:r>
                        <a:rPr lang="tr-TR" dirty="0" smtClean="0"/>
                        <a:t>28.935.725,00</a:t>
                      </a:r>
                      <a:endParaRPr lang="tr-TR" dirty="0"/>
                    </a:p>
                  </a:txBody>
                  <a:tcPr marL="121927" marR="121927"/>
                </a:tc>
                <a:extLst>
                  <a:ext uri="{0D108BD9-81ED-4DB2-BD59-A6C34878D82A}">
                    <a16:rowId xmlns:a16="http://schemas.microsoft.com/office/drawing/2014/main" val="10001"/>
                  </a:ext>
                </a:extLst>
              </a:tr>
              <a:tr h="370840">
                <a:tc>
                  <a:txBody>
                    <a:bodyPr/>
                    <a:lstStyle/>
                    <a:p>
                      <a:r>
                        <a:rPr lang="tr-TR" dirty="0" smtClean="0"/>
                        <a:t>Harcama</a:t>
                      </a:r>
                      <a:endParaRPr lang="tr-TR" dirty="0"/>
                    </a:p>
                  </a:txBody>
                  <a:tcPr marL="121927" marR="121927"/>
                </a:tc>
                <a:tc>
                  <a:txBody>
                    <a:bodyPr/>
                    <a:lstStyle/>
                    <a:p>
                      <a:r>
                        <a:rPr lang="tr-TR" dirty="0" smtClean="0"/>
                        <a:t>7.134.261,97</a:t>
                      </a:r>
                      <a:endParaRPr lang="tr-TR" dirty="0"/>
                    </a:p>
                  </a:txBody>
                  <a:tcPr marL="121927" marR="121927"/>
                </a:tc>
                <a:tc>
                  <a:txBody>
                    <a:bodyPr/>
                    <a:lstStyle/>
                    <a:p>
                      <a:r>
                        <a:rPr lang="tr-TR" dirty="0" smtClean="0"/>
                        <a:t>25.436.928,88</a:t>
                      </a:r>
                      <a:endParaRPr lang="tr-TR" dirty="0"/>
                    </a:p>
                  </a:txBody>
                  <a:tcPr marL="121927" marR="121927"/>
                </a:tc>
                <a:extLst>
                  <a:ext uri="{0D108BD9-81ED-4DB2-BD59-A6C34878D82A}">
                    <a16:rowId xmlns:a16="http://schemas.microsoft.com/office/drawing/2014/main" val="10002"/>
                  </a:ext>
                </a:extLst>
              </a:tr>
              <a:tr h="370840">
                <a:tc>
                  <a:txBody>
                    <a:bodyPr/>
                    <a:lstStyle/>
                    <a:p>
                      <a:r>
                        <a:rPr lang="tr-TR" dirty="0" smtClean="0"/>
                        <a:t>Kalan</a:t>
                      </a:r>
                      <a:endParaRPr lang="tr-TR" dirty="0"/>
                    </a:p>
                  </a:txBody>
                  <a:tcPr marL="121927" marR="121927"/>
                </a:tc>
                <a:tc>
                  <a:txBody>
                    <a:bodyPr/>
                    <a:lstStyle/>
                    <a:p>
                      <a:r>
                        <a:rPr lang="tr-TR" dirty="0" smtClean="0"/>
                        <a:t>235.538,03</a:t>
                      </a:r>
                      <a:endParaRPr lang="tr-TR" dirty="0"/>
                    </a:p>
                  </a:txBody>
                  <a:tcPr marL="121927" marR="121927"/>
                </a:tc>
                <a:tc>
                  <a:txBody>
                    <a:bodyPr/>
                    <a:lstStyle/>
                    <a:p>
                      <a:r>
                        <a:rPr lang="tr-TR" dirty="0" smtClean="0"/>
                        <a:t>3.498.796,12</a:t>
                      </a:r>
                      <a:endParaRPr lang="tr-TR" dirty="0"/>
                    </a:p>
                  </a:txBody>
                  <a:tcPr marL="121927" marR="121927"/>
                </a:tc>
                <a:extLst>
                  <a:ext uri="{0D108BD9-81ED-4DB2-BD59-A6C34878D82A}">
                    <a16:rowId xmlns:a16="http://schemas.microsoft.com/office/drawing/2014/main" val="10003"/>
                  </a:ext>
                </a:extLst>
              </a:tr>
              <a:tr h="370840">
                <a:tc>
                  <a:txBody>
                    <a:bodyPr/>
                    <a:lstStyle/>
                    <a:p>
                      <a:r>
                        <a:rPr lang="tr-TR" dirty="0" smtClean="0"/>
                        <a:t>Yüzdelik</a:t>
                      </a:r>
                      <a:endParaRPr lang="tr-TR" dirty="0"/>
                    </a:p>
                  </a:txBody>
                  <a:tcPr marL="121927" marR="121927"/>
                </a:tc>
                <a:tc>
                  <a:txBody>
                    <a:bodyPr/>
                    <a:lstStyle/>
                    <a:p>
                      <a:r>
                        <a:rPr lang="tr-TR" dirty="0" smtClean="0"/>
                        <a:t>% 97</a:t>
                      </a:r>
                      <a:endParaRPr lang="tr-TR" dirty="0"/>
                    </a:p>
                  </a:txBody>
                  <a:tcPr marL="121927" marR="121927"/>
                </a:tc>
                <a:tc>
                  <a:txBody>
                    <a:bodyPr/>
                    <a:lstStyle/>
                    <a:p>
                      <a:r>
                        <a:rPr lang="tr-TR" dirty="0" smtClean="0"/>
                        <a:t>%87</a:t>
                      </a:r>
                      <a:endParaRPr lang="tr-TR" dirty="0"/>
                    </a:p>
                  </a:txBody>
                  <a:tcPr marL="121927" marR="121927"/>
                </a:tc>
                <a:extLst>
                  <a:ext uri="{0D108BD9-81ED-4DB2-BD59-A6C34878D82A}">
                    <a16:rowId xmlns:a16="http://schemas.microsoft.com/office/drawing/2014/main" val="10004"/>
                  </a:ext>
                </a:extLst>
              </a:tr>
            </a:tbl>
          </a:graphicData>
        </a:graphic>
      </p:graphicFrame>
      <p:graphicFrame>
        <p:nvGraphicFramePr>
          <p:cNvPr id="8" name="7 Grafik"/>
          <p:cNvGraphicFramePr/>
          <p:nvPr>
            <p:extLst>
              <p:ext uri="{D42A27DB-BD31-4B8C-83A1-F6EECF244321}">
                <p14:modId xmlns:p14="http://schemas.microsoft.com/office/powerpoint/2010/main" val="182963343"/>
              </p:ext>
            </p:extLst>
          </p:nvPr>
        </p:nvGraphicFramePr>
        <p:xfrm>
          <a:off x="8147221" y="2537254"/>
          <a:ext cx="3723503" cy="24219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pattFill prst="pct5">
          <a:fgClr>
            <a:schemeClr val="accent1">
              <a:tint val="40000"/>
            </a:schemeClr>
          </a:fgClr>
          <a:bgClr>
            <a:schemeClr val="bg1"/>
          </a:bgClr>
        </a:pattFill>
        <a:effectLst/>
      </p:bgPr>
    </p:bg>
    <p:spTree>
      <p:nvGrpSpPr>
        <p:cNvPr id="1" name=""/>
        <p:cNvGrpSpPr/>
        <p:nvPr/>
      </p:nvGrpSpPr>
      <p:grpSpPr>
        <a:xfrm>
          <a:off x="0" y="0"/>
          <a:ext cx="0" cy="0"/>
          <a:chOff x="0" y="0"/>
          <a:chExt cx="0" cy="0"/>
        </a:xfrm>
      </p:grpSpPr>
      <p:sp>
        <p:nvSpPr>
          <p:cNvPr id="3075" name="Rectangle 22"/>
          <p:cNvSpPr>
            <a:spLocks noGrp="1" noChangeArrowheads="1"/>
          </p:cNvSpPr>
          <p:nvPr>
            <p:ph type="sldNum" sz="quarter" idx="12"/>
          </p:nvPr>
        </p:nvSpPr>
        <p:spPr bwMode="auto">
          <a:noFill/>
          <a:ln>
            <a:miter lim="800000"/>
            <a:headEnd/>
            <a:tailEnd/>
          </a:ln>
        </p:spPr>
        <p:txBody>
          <a:bodyPr/>
          <a:lstStyle/>
          <a:p>
            <a:fld id="{8BC9E252-989F-4C6C-8EAD-DD54FF6173E8}" type="slidenum">
              <a:rPr lang="tr-TR" altLang="tr-TR" smtClean="0"/>
              <a:pPr/>
              <a:t>11</a:t>
            </a:fld>
            <a:endParaRPr lang="tr-TR" altLang="tr-TR" smtClean="0"/>
          </a:p>
        </p:txBody>
      </p:sp>
      <p:sp>
        <p:nvSpPr>
          <p:cNvPr id="3077"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7726DD85-F6B7-421D-8CE0-16F3B95AC802}" type="slidenum">
              <a:rPr lang="tr-TR" altLang="tr-TR" sz="1200"/>
              <a:pPr algn="r" eaLnBrk="1" hangingPunct="1"/>
              <a:t>11</a:t>
            </a:fld>
            <a:endParaRPr lang="tr-TR" altLang="tr-TR" sz="1200"/>
          </a:p>
        </p:txBody>
      </p:sp>
      <p:sp>
        <p:nvSpPr>
          <p:cNvPr id="3079" name="Text Box 164"/>
          <p:cNvSpPr txBox="1">
            <a:spLocks noChangeArrowheads="1"/>
          </p:cNvSpPr>
          <p:nvPr/>
        </p:nvSpPr>
        <p:spPr bwMode="auto">
          <a:xfrm>
            <a:off x="1862897" y="679708"/>
            <a:ext cx="9120717" cy="1615827"/>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HİZMET ALIMLARI (03.5</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Hizmete Dayalı </a:t>
            </a:r>
            <a:r>
              <a:rPr lang="tr-TR" altLang="tr-TR" b="1" dirty="0" smtClean="0">
                <a:latin typeface="Arial" pitchFamily="34" charset="0"/>
              </a:rPr>
              <a:t>ödemeler, </a:t>
            </a:r>
            <a:r>
              <a:rPr lang="tr-TR" altLang="tr-TR" b="1" dirty="0">
                <a:latin typeface="Arial" pitchFamily="34" charset="0"/>
              </a:rPr>
              <a:t>İlan Bedelleri, Haberleşme Giderleri vb ödemeler</a:t>
            </a:r>
          </a:p>
        </p:txBody>
      </p:sp>
      <p:graphicFrame>
        <p:nvGraphicFramePr>
          <p:cNvPr id="10" name="9 Tablo"/>
          <p:cNvGraphicFramePr>
            <a:graphicFrameLocks noGrp="1"/>
          </p:cNvGraphicFramePr>
          <p:nvPr>
            <p:extLst>
              <p:ext uri="{D42A27DB-BD31-4B8C-83A1-F6EECF244321}">
                <p14:modId xmlns:p14="http://schemas.microsoft.com/office/powerpoint/2010/main" val="2033850824"/>
              </p:ext>
            </p:extLst>
          </p:nvPr>
        </p:nvGraphicFramePr>
        <p:xfrm>
          <a:off x="1390651" y="3146855"/>
          <a:ext cx="6144684" cy="2405585"/>
        </p:xfrm>
        <a:graphic>
          <a:graphicData uri="http://schemas.openxmlformats.org/drawingml/2006/table">
            <a:tbl>
              <a:tblPr firstRow="1" bandRow="1">
                <a:tableStyleId>{5C22544A-7EE6-4342-B048-85BDC9FD1C3A}</a:tableStyleId>
              </a:tblPr>
              <a:tblGrid>
                <a:gridCol w="1632128">
                  <a:extLst>
                    <a:ext uri="{9D8B030D-6E8A-4147-A177-3AD203B41FA5}">
                      <a16:colId xmlns:a16="http://schemas.microsoft.com/office/drawing/2014/main" val="20000"/>
                    </a:ext>
                  </a:extLst>
                </a:gridCol>
                <a:gridCol w="2464328">
                  <a:extLst>
                    <a:ext uri="{9D8B030D-6E8A-4147-A177-3AD203B41FA5}">
                      <a16:colId xmlns:a16="http://schemas.microsoft.com/office/drawing/2014/main" val="20001"/>
                    </a:ext>
                  </a:extLst>
                </a:gridCol>
                <a:gridCol w="2048228">
                  <a:extLst>
                    <a:ext uri="{9D8B030D-6E8A-4147-A177-3AD203B41FA5}">
                      <a16:colId xmlns:a16="http://schemas.microsoft.com/office/drawing/2014/main" val="20002"/>
                    </a:ext>
                  </a:extLst>
                </a:gridCol>
              </a:tblGrid>
              <a:tr h="420114">
                <a:tc>
                  <a:txBody>
                    <a:bodyPr/>
                    <a:lstStyle/>
                    <a:p>
                      <a:endParaRPr lang="tr-TR" dirty="0">
                        <a:solidFill>
                          <a:schemeClr val="tx1"/>
                        </a:solidFill>
                      </a:endParaRPr>
                    </a:p>
                  </a:txBody>
                  <a:tcPr marL="121916" marR="121916"/>
                </a:tc>
                <a:tc>
                  <a:txBody>
                    <a:bodyPr/>
                    <a:lstStyle/>
                    <a:p>
                      <a:r>
                        <a:rPr lang="tr-TR" dirty="0" smtClean="0"/>
                        <a:t>2021</a:t>
                      </a:r>
                      <a:endParaRPr lang="tr-TR" dirty="0"/>
                    </a:p>
                  </a:txBody>
                  <a:tcPr marL="121916" marR="121916"/>
                </a:tc>
                <a:tc>
                  <a:txBody>
                    <a:bodyPr/>
                    <a:lstStyle/>
                    <a:p>
                      <a:r>
                        <a:rPr lang="tr-TR" dirty="0" smtClean="0"/>
                        <a:t>2022</a:t>
                      </a:r>
                      <a:endParaRPr lang="tr-TR" dirty="0"/>
                    </a:p>
                  </a:txBody>
                  <a:tcPr marL="121916" marR="121916"/>
                </a:tc>
                <a:extLst>
                  <a:ext uri="{0D108BD9-81ED-4DB2-BD59-A6C34878D82A}">
                    <a16:rowId xmlns:a16="http://schemas.microsoft.com/office/drawing/2014/main" val="10000"/>
                  </a:ext>
                </a:extLst>
              </a:tr>
              <a:tr h="725129">
                <a:tc>
                  <a:txBody>
                    <a:bodyPr/>
                    <a:lstStyle/>
                    <a:p>
                      <a:r>
                        <a:rPr lang="tr-TR" dirty="0" smtClean="0">
                          <a:solidFill>
                            <a:schemeClr val="tx1"/>
                          </a:solidFill>
                        </a:rPr>
                        <a:t>Toplam Ödenek</a:t>
                      </a:r>
                      <a:endParaRPr lang="tr-TR" dirty="0">
                        <a:solidFill>
                          <a:schemeClr val="tx1"/>
                        </a:solidFill>
                      </a:endParaRPr>
                    </a:p>
                  </a:txBody>
                  <a:tcPr marL="121916" marR="121916"/>
                </a:tc>
                <a:tc>
                  <a:txBody>
                    <a:bodyPr/>
                    <a:lstStyle/>
                    <a:p>
                      <a:r>
                        <a:rPr lang="tr-TR" dirty="0" smtClean="0"/>
                        <a:t>2.870.000,00</a:t>
                      </a:r>
                      <a:endParaRPr lang="tr-TR" dirty="0"/>
                    </a:p>
                  </a:txBody>
                  <a:tcPr marL="121916" marR="121916"/>
                </a:tc>
                <a:tc>
                  <a:txBody>
                    <a:bodyPr/>
                    <a:lstStyle/>
                    <a:p>
                      <a:r>
                        <a:rPr lang="tr-TR" dirty="0" smtClean="0"/>
                        <a:t>894.475,00</a:t>
                      </a:r>
                      <a:endParaRPr lang="tr-TR" dirty="0"/>
                    </a:p>
                  </a:txBody>
                  <a:tcPr marL="121916" marR="121916"/>
                </a:tc>
                <a:extLst>
                  <a:ext uri="{0D108BD9-81ED-4DB2-BD59-A6C34878D82A}">
                    <a16:rowId xmlns:a16="http://schemas.microsoft.com/office/drawing/2014/main" val="10001"/>
                  </a:ext>
                </a:extLst>
              </a:tr>
              <a:tr h="420114">
                <a:tc>
                  <a:txBody>
                    <a:bodyPr/>
                    <a:lstStyle/>
                    <a:p>
                      <a:r>
                        <a:rPr lang="tr-TR" dirty="0" smtClean="0"/>
                        <a:t>Harcama</a:t>
                      </a:r>
                      <a:endParaRPr lang="tr-TR" dirty="0"/>
                    </a:p>
                  </a:txBody>
                  <a:tcPr marL="121916" marR="121916"/>
                </a:tc>
                <a:tc>
                  <a:txBody>
                    <a:bodyPr/>
                    <a:lstStyle/>
                    <a:p>
                      <a:r>
                        <a:rPr lang="tr-TR" dirty="0" smtClean="0"/>
                        <a:t>2.851.154,47</a:t>
                      </a:r>
                      <a:endParaRPr lang="tr-TR" dirty="0"/>
                    </a:p>
                  </a:txBody>
                  <a:tcPr marL="121916" marR="121916"/>
                </a:tc>
                <a:tc>
                  <a:txBody>
                    <a:bodyPr/>
                    <a:lstStyle/>
                    <a:p>
                      <a:r>
                        <a:rPr lang="tr-TR" dirty="0" smtClean="0"/>
                        <a:t>787.500,03</a:t>
                      </a:r>
                      <a:endParaRPr lang="tr-TR" dirty="0"/>
                    </a:p>
                  </a:txBody>
                  <a:tcPr marL="121916" marR="121916"/>
                </a:tc>
                <a:extLst>
                  <a:ext uri="{0D108BD9-81ED-4DB2-BD59-A6C34878D82A}">
                    <a16:rowId xmlns:a16="http://schemas.microsoft.com/office/drawing/2014/main" val="10002"/>
                  </a:ext>
                </a:extLst>
              </a:tr>
              <a:tr h="420114">
                <a:tc>
                  <a:txBody>
                    <a:bodyPr/>
                    <a:lstStyle/>
                    <a:p>
                      <a:r>
                        <a:rPr lang="tr-TR" dirty="0" smtClean="0"/>
                        <a:t>Kalan</a:t>
                      </a:r>
                      <a:endParaRPr lang="tr-TR" dirty="0"/>
                    </a:p>
                  </a:txBody>
                  <a:tcPr marL="121916" marR="121916"/>
                </a:tc>
                <a:tc>
                  <a:txBody>
                    <a:bodyPr/>
                    <a:lstStyle/>
                    <a:p>
                      <a:r>
                        <a:rPr lang="tr-TR" dirty="0" smtClean="0"/>
                        <a:t>18.845,53</a:t>
                      </a:r>
                      <a:endParaRPr lang="tr-TR" dirty="0"/>
                    </a:p>
                  </a:txBody>
                  <a:tcPr marL="121916" marR="121916"/>
                </a:tc>
                <a:tc>
                  <a:txBody>
                    <a:bodyPr/>
                    <a:lstStyle/>
                    <a:p>
                      <a:r>
                        <a:rPr lang="tr-TR" dirty="0" smtClean="0"/>
                        <a:t>106.974,97</a:t>
                      </a:r>
                      <a:endParaRPr lang="tr-TR" dirty="0"/>
                    </a:p>
                  </a:txBody>
                  <a:tcPr marL="121916" marR="121916"/>
                </a:tc>
                <a:extLst>
                  <a:ext uri="{0D108BD9-81ED-4DB2-BD59-A6C34878D82A}">
                    <a16:rowId xmlns:a16="http://schemas.microsoft.com/office/drawing/2014/main" val="10003"/>
                  </a:ext>
                </a:extLst>
              </a:tr>
              <a:tr h="420114">
                <a:tc>
                  <a:txBody>
                    <a:bodyPr/>
                    <a:lstStyle/>
                    <a:p>
                      <a:r>
                        <a:rPr lang="tr-TR" dirty="0" smtClean="0"/>
                        <a:t>Yüzdelik</a:t>
                      </a:r>
                      <a:endParaRPr lang="tr-TR" dirty="0"/>
                    </a:p>
                  </a:txBody>
                  <a:tcPr marL="121916" marR="121916"/>
                </a:tc>
                <a:tc>
                  <a:txBody>
                    <a:bodyPr/>
                    <a:lstStyle/>
                    <a:p>
                      <a:r>
                        <a:rPr lang="tr-TR" dirty="0" smtClean="0"/>
                        <a:t>%99</a:t>
                      </a:r>
                    </a:p>
                  </a:txBody>
                  <a:tcPr marL="121916" marR="121916"/>
                </a:tc>
                <a:tc>
                  <a:txBody>
                    <a:bodyPr/>
                    <a:lstStyle/>
                    <a:p>
                      <a:r>
                        <a:rPr lang="tr-TR" dirty="0" smtClean="0"/>
                        <a:t>%88</a:t>
                      </a:r>
                    </a:p>
                  </a:txBody>
                  <a:tcPr marL="121916" marR="121916"/>
                </a:tc>
                <a:extLst>
                  <a:ext uri="{0D108BD9-81ED-4DB2-BD59-A6C34878D82A}">
                    <a16:rowId xmlns:a16="http://schemas.microsoft.com/office/drawing/2014/main" val="10004"/>
                  </a:ext>
                </a:extLst>
              </a:tr>
            </a:tbl>
          </a:graphicData>
        </a:graphic>
      </p:graphicFrame>
      <p:graphicFrame>
        <p:nvGraphicFramePr>
          <p:cNvPr id="7" name="6 Grafik"/>
          <p:cNvGraphicFramePr/>
          <p:nvPr>
            <p:extLst>
              <p:ext uri="{D42A27DB-BD31-4B8C-83A1-F6EECF244321}">
                <p14:modId xmlns:p14="http://schemas.microsoft.com/office/powerpoint/2010/main" val="3545388684"/>
              </p:ext>
            </p:extLst>
          </p:nvPr>
        </p:nvGraphicFramePr>
        <p:xfrm>
          <a:off x="7908324" y="2924432"/>
          <a:ext cx="3921212" cy="2734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10 Grafik"/>
          <p:cNvGraphicFramePr/>
          <p:nvPr>
            <p:extLst>
              <p:ext uri="{D42A27DB-BD31-4B8C-83A1-F6EECF244321}">
                <p14:modId xmlns:p14="http://schemas.microsoft.com/office/powerpoint/2010/main" val="2778394298"/>
              </p:ext>
            </p:extLst>
          </p:nvPr>
        </p:nvGraphicFramePr>
        <p:xfrm>
          <a:off x="7825946" y="3146855"/>
          <a:ext cx="4209535" cy="240558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22"/>
          <p:cNvSpPr>
            <a:spLocks noGrp="1" noChangeArrowheads="1"/>
          </p:cNvSpPr>
          <p:nvPr>
            <p:ph type="sldNum" sz="quarter" idx="12"/>
          </p:nvPr>
        </p:nvSpPr>
        <p:spPr bwMode="auto">
          <a:noFill/>
          <a:ln>
            <a:miter lim="800000"/>
            <a:headEnd/>
            <a:tailEnd/>
          </a:ln>
        </p:spPr>
        <p:txBody>
          <a:bodyPr/>
          <a:lstStyle/>
          <a:p>
            <a:fld id="{FFAD3BDF-8F2C-4C3D-ABB6-1580DC97931F}" type="slidenum">
              <a:rPr lang="tr-TR" altLang="tr-TR" smtClean="0"/>
              <a:pPr/>
              <a:t>12</a:t>
            </a:fld>
            <a:endParaRPr lang="tr-TR" altLang="tr-TR" smtClean="0"/>
          </a:p>
        </p:txBody>
      </p:sp>
      <p:sp>
        <p:nvSpPr>
          <p:cNvPr id="4101"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7BF1AAC9-1DA3-4850-83C7-27187B02F29D}" type="slidenum">
              <a:rPr lang="tr-TR" altLang="tr-TR" sz="1200"/>
              <a:pPr algn="r" eaLnBrk="1" hangingPunct="1"/>
              <a:t>12</a:t>
            </a:fld>
            <a:endParaRPr lang="tr-TR" altLang="tr-TR" sz="1200"/>
          </a:p>
        </p:txBody>
      </p:sp>
      <p:sp>
        <p:nvSpPr>
          <p:cNvPr id="4103" name="Text Box 164"/>
          <p:cNvSpPr txBox="1">
            <a:spLocks noChangeArrowheads="1"/>
          </p:cNvSpPr>
          <p:nvPr/>
        </p:nvSpPr>
        <p:spPr bwMode="auto">
          <a:xfrm>
            <a:off x="1879371" y="687946"/>
            <a:ext cx="9120717" cy="1615827"/>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BAKIM VE ONARIM GİDERLERİ (03.7</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Araç Bakım ve Onarım ile diğer bakım ve onarım </a:t>
            </a:r>
            <a:r>
              <a:rPr lang="tr-TR" altLang="tr-TR" b="1" dirty="0" smtClean="0">
                <a:latin typeface="Arial" pitchFamily="34" charset="0"/>
              </a:rPr>
              <a:t>giderleri ile mamul mal alımları</a:t>
            </a:r>
            <a:endParaRPr lang="tr-TR" altLang="tr-TR" b="1" dirty="0">
              <a:latin typeface="Arial" pitchFamily="34" charset="0"/>
            </a:endParaRPr>
          </a:p>
        </p:txBody>
      </p:sp>
      <p:graphicFrame>
        <p:nvGraphicFramePr>
          <p:cNvPr id="10" name="9 Tablo"/>
          <p:cNvGraphicFramePr>
            <a:graphicFrameLocks noGrp="1"/>
          </p:cNvGraphicFramePr>
          <p:nvPr>
            <p:extLst>
              <p:ext uri="{D42A27DB-BD31-4B8C-83A1-F6EECF244321}">
                <p14:modId xmlns:p14="http://schemas.microsoft.com/office/powerpoint/2010/main" val="791695455"/>
              </p:ext>
            </p:extLst>
          </p:nvPr>
        </p:nvGraphicFramePr>
        <p:xfrm>
          <a:off x="1390651" y="3429000"/>
          <a:ext cx="6144683" cy="1854200"/>
        </p:xfrm>
        <a:graphic>
          <a:graphicData uri="http://schemas.openxmlformats.org/drawingml/2006/table">
            <a:tbl>
              <a:tblPr firstRow="1" bandRow="1">
                <a:tableStyleId>{5C22544A-7EE6-4342-B048-85BDC9FD1C3A}</a:tableStyleId>
              </a:tblPr>
              <a:tblGrid>
                <a:gridCol w="1728135">
                  <a:extLst>
                    <a:ext uri="{9D8B030D-6E8A-4147-A177-3AD203B41FA5}">
                      <a16:colId xmlns:a16="http://schemas.microsoft.com/office/drawing/2014/main" val="20000"/>
                    </a:ext>
                  </a:extLst>
                </a:gridCol>
                <a:gridCol w="2368320">
                  <a:extLst>
                    <a:ext uri="{9D8B030D-6E8A-4147-A177-3AD203B41FA5}">
                      <a16:colId xmlns:a16="http://schemas.microsoft.com/office/drawing/2014/main" val="20001"/>
                    </a:ext>
                  </a:extLst>
                </a:gridCol>
                <a:gridCol w="2048228">
                  <a:extLst>
                    <a:ext uri="{9D8B030D-6E8A-4147-A177-3AD203B41FA5}">
                      <a16:colId xmlns:a16="http://schemas.microsoft.com/office/drawing/2014/main" val="20002"/>
                    </a:ext>
                  </a:extLst>
                </a:gridCol>
              </a:tblGrid>
              <a:tr h="370840">
                <a:tc>
                  <a:txBody>
                    <a:bodyPr/>
                    <a:lstStyle/>
                    <a:p>
                      <a:endParaRPr lang="tr-TR" dirty="0">
                        <a:solidFill>
                          <a:schemeClr val="tx1"/>
                        </a:solidFill>
                      </a:endParaRPr>
                    </a:p>
                  </a:txBody>
                  <a:tcPr marL="121916" marR="121916"/>
                </a:tc>
                <a:tc>
                  <a:txBody>
                    <a:bodyPr/>
                    <a:lstStyle/>
                    <a:p>
                      <a:r>
                        <a:rPr lang="tr-TR" dirty="0" smtClean="0"/>
                        <a:t>2021</a:t>
                      </a:r>
                      <a:endParaRPr lang="tr-TR" dirty="0"/>
                    </a:p>
                  </a:txBody>
                  <a:tcPr marL="121916" marR="121916"/>
                </a:tc>
                <a:tc>
                  <a:txBody>
                    <a:bodyPr/>
                    <a:lstStyle/>
                    <a:p>
                      <a:r>
                        <a:rPr lang="tr-TR" dirty="0" smtClean="0"/>
                        <a:t>2022</a:t>
                      </a:r>
                      <a:endParaRPr lang="tr-TR" dirty="0"/>
                    </a:p>
                  </a:txBody>
                  <a:tcPr marL="121916" marR="121916"/>
                </a:tc>
                <a:extLst>
                  <a:ext uri="{0D108BD9-81ED-4DB2-BD59-A6C34878D82A}">
                    <a16:rowId xmlns:a16="http://schemas.microsoft.com/office/drawing/2014/main" val="10000"/>
                  </a:ext>
                </a:extLst>
              </a:tr>
              <a:tr h="370840">
                <a:tc>
                  <a:txBody>
                    <a:bodyPr/>
                    <a:lstStyle/>
                    <a:p>
                      <a:r>
                        <a:rPr lang="tr-TR" dirty="0" smtClean="0">
                          <a:solidFill>
                            <a:schemeClr val="tx1"/>
                          </a:solidFill>
                        </a:rPr>
                        <a:t>Toplam Ödenek</a:t>
                      </a:r>
                      <a:endParaRPr lang="tr-TR" dirty="0">
                        <a:solidFill>
                          <a:schemeClr val="tx1"/>
                        </a:solidFill>
                      </a:endParaRPr>
                    </a:p>
                  </a:txBody>
                  <a:tcPr marL="121916" marR="121916"/>
                </a:tc>
                <a:tc>
                  <a:txBody>
                    <a:bodyPr/>
                    <a:lstStyle/>
                    <a:p>
                      <a:r>
                        <a:rPr lang="tr-TR" dirty="0" smtClean="0"/>
                        <a:t>257.000,00</a:t>
                      </a:r>
                      <a:endParaRPr lang="tr-TR" dirty="0"/>
                    </a:p>
                  </a:txBody>
                  <a:tcPr marL="121916" marR="121916"/>
                </a:tc>
                <a:tc>
                  <a:txBody>
                    <a:bodyPr/>
                    <a:lstStyle/>
                    <a:p>
                      <a:r>
                        <a:rPr lang="tr-TR" dirty="0" smtClean="0"/>
                        <a:t>366.000,00</a:t>
                      </a:r>
                      <a:endParaRPr lang="tr-TR" dirty="0"/>
                    </a:p>
                  </a:txBody>
                  <a:tcPr marL="121916" marR="121916"/>
                </a:tc>
                <a:extLst>
                  <a:ext uri="{0D108BD9-81ED-4DB2-BD59-A6C34878D82A}">
                    <a16:rowId xmlns:a16="http://schemas.microsoft.com/office/drawing/2014/main" val="10001"/>
                  </a:ext>
                </a:extLst>
              </a:tr>
              <a:tr h="370840">
                <a:tc>
                  <a:txBody>
                    <a:bodyPr/>
                    <a:lstStyle/>
                    <a:p>
                      <a:r>
                        <a:rPr lang="tr-TR" dirty="0" smtClean="0"/>
                        <a:t>Harcama</a:t>
                      </a:r>
                      <a:endParaRPr lang="tr-TR" dirty="0"/>
                    </a:p>
                  </a:txBody>
                  <a:tcPr marL="121916" marR="121916"/>
                </a:tc>
                <a:tc>
                  <a:txBody>
                    <a:bodyPr/>
                    <a:lstStyle/>
                    <a:p>
                      <a:r>
                        <a:rPr lang="tr-TR" dirty="0" smtClean="0"/>
                        <a:t>250.981,16</a:t>
                      </a:r>
                      <a:endParaRPr lang="tr-TR" dirty="0"/>
                    </a:p>
                  </a:txBody>
                  <a:tcPr marL="121916" marR="121916"/>
                </a:tc>
                <a:tc>
                  <a:txBody>
                    <a:bodyPr/>
                    <a:lstStyle/>
                    <a:p>
                      <a:r>
                        <a:rPr lang="tr-TR" dirty="0" smtClean="0"/>
                        <a:t>364.877,87</a:t>
                      </a:r>
                      <a:endParaRPr lang="tr-TR" dirty="0"/>
                    </a:p>
                  </a:txBody>
                  <a:tcPr marL="121916" marR="121916"/>
                </a:tc>
                <a:extLst>
                  <a:ext uri="{0D108BD9-81ED-4DB2-BD59-A6C34878D82A}">
                    <a16:rowId xmlns:a16="http://schemas.microsoft.com/office/drawing/2014/main" val="10002"/>
                  </a:ext>
                </a:extLst>
              </a:tr>
              <a:tr h="370840">
                <a:tc>
                  <a:txBody>
                    <a:bodyPr/>
                    <a:lstStyle/>
                    <a:p>
                      <a:r>
                        <a:rPr lang="tr-TR" dirty="0" smtClean="0"/>
                        <a:t>Kalan</a:t>
                      </a:r>
                      <a:endParaRPr lang="tr-TR" dirty="0"/>
                    </a:p>
                  </a:txBody>
                  <a:tcPr marL="121916" marR="121916"/>
                </a:tc>
                <a:tc>
                  <a:txBody>
                    <a:bodyPr/>
                    <a:lstStyle/>
                    <a:p>
                      <a:r>
                        <a:rPr lang="tr-TR" dirty="0" smtClean="0"/>
                        <a:t>6.018,84</a:t>
                      </a:r>
                      <a:endParaRPr lang="tr-TR" dirty="0"/>
                    </a:p>
                  </a:txBody>
                  <a:tcPr marL="121916" marR="121916"/>
                </a:tc>
                <a:tc>
                  <a:txBody>
                    <a:bodyPr/>
                    <a:lstStyle/>
                    <a:p>
                      <a:r>
                        <a:rPr lang="tr-TR" dirty="0" smtClean="0"/>
                        <a:t>1.122,13</a:t>
                      </a:r>
                      <a:endParaRPr lang="tr-TR" dirty="0"/>
                    </a:p>
                  </a:txBody>
                  <a:tcPr marL="121916" marR="121916"/>
                </a:tc>
                <a:extLst>
                  <a:ext uri="{0D108BD9-81ED-4DB2-BD59-A6C34878D82A}">
                    <a16:rowId xmlns:a16="http://schemas.microsoft.com/office/drawing/2014/main" val="10003"/>
                  </a:ext>
                </a:extLst>
              </a:tr>
              <a:tr h="370840">
                <a:tc>
                  <a:txBody>
                    <a:bodyPr/>
                    <a:lstStyle/>
                    <a:p>
                      <a:r>
                        <a:rPr lang="tr-TR" dirty="0" smtClean="0"/>
                        <a:t>Yüzdelik</a:t>
                      </a:r>
                      <a:endParaRPr lang="tr-TR" dirty="0"/>
                    </a:p>
                  </a:txBody>
                  <a:tcPr marL="121916" marR="121916"/>
                </a:tc>
                <a:tc>
                  <a:txBody>
                    <a:bodyPr/>
                    <a:lstStyle/>
                    <a:p>
                      <a:r>
                        <a:rPr lang="tr-TR" dirty="0" smtClean="0"/>
                        <a:t>%97</a:t>
                      </a:r>
                      <a:endParaRPr lang="tr-TR" dirty="0"/>
                    </a:p>
                  </a:txBody>
                  <a:tcPr marL="121916" marR="121916"/>
                </a:tc>
                <a:tc>
                  <a:txBody>
                    <a:bodyPr/>
                    <a:lstStyle/>
                    <a:p>
                      <a:r>
                        <a:rPr lang="tr-TR" dirty="0" smtClean="0"/>
                        <a:t>%99</a:t>
                      </a:r>
                      <a:endParaRPr lang="tr-TR" dirty="0"/>
                    </a:p>
                  </a:txBody>
                  <a:tcPr marL="121916" marR="121916"/>
                </a:tc>
                <a:extLst>
                  <a:ext uri="{0D108BD9-81ED-4DB2-BD59-A6C34878D82A}">
                    <a16:rowId xmlns:a16="http://schemas.microsoft.com/office/drawing/2014/main" val="10004"/>
                  </a:ext>
                </a:extLst>
              </a:tr>
            </a:tbl>
          </a:graphicData>
        </a:graphic>
      </p:graphicFrame>
      <p:graphicFrame>
        <p:nvGraphicFramePr>
          <p:cNvPr id="9" name="7 Grafik"/>
          <p:cNvGraphicFramePr/>
          <p:nvPr>
            <p:extLst>
              <p:ext uri="{D42A27DB-BD31-4B8C-83A1-F6EECF244321}">
                <p14:modId xmlns:p14="http://schemas.microsoft.com/office/powerpoint/2010/main" val="3980869119"/>
              </p:ext>
            </p:extLst>
          </p:nvPr>
        </p:nvGraphicFramePr>
        <p:xfrm>
          <a:off x="8147221" y="3009014"/>
          <a:ext cx="3723503" cy="227418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22"/>
          <p:cNvSpPr>
            <a:spLocks noGrp="1" noChangeArrowheads="1"/>
          </p:cNvSpPr>
          <p:nvPr>
            <p:ph type="sldNum" sz="quarter" idx="12"/>
          </p:nvPr>
        </p:nvSpPr>
        <p:spPr bwMode="auto">
          <a:noFill/>
          <a:ln>
            <a:miter lim="800000"/>
            <a:headEnd/>
            <a:tailEnd/>
          </a:ln>
        </p:spPr>
        <p:txBody>
          <a:bodyPr/>
          <a:lstStyle/>
          <a:p>
            <a:fld id="{EF2158A0-5103-4AE8-B032-46039C763215}" type="slidenum">
              <a:rPr lang="tr-TR" altLang="tr-TR" smtClean="0"/>
              <a:pPr/>
              <a:t>13</a:t>
            </a:fld>
            <a:endParaRPr lang="tr-TR" altLang="tr-TR" smtClean="0"/>
          </a:p>
        </p:txBody>
      </p:sp>
      <p:sp>
        <p:nvSpPr>
          <p:cNvPr id="5126"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B87734A4-1E44-4E42-96A0-CEC87844F44C}" type="slidenum">
              <a:rPr lang="tr-TR" altLang="tr-TR" sz="1200"/>
              <a:pPr algn="r" eaLnBrk="1" hangingPunct="1"/>
              <a:t>13</a:t>
            </a:fld>
            <a:endParaRPr lang="tr-TR" altLang="tr-TR" sz="1200"/>
          </a:p>
        </p:txBody>
      </p:sp>
      <p:sp>
        <p:nvSpPr>
          <p:cNvPr id="5128" name="Text Box 164"/>
          <p:cNvSpPr txBox="1">
            <a:spLocks noChangeArrowheads="1"/>
          </p:cNvSpPr>
          <p:nvPr/>
        </p:nvSpPr>
        <p:spPr bwMode="auto">
          <a:xfrm>
            <a:off x="1846420" y="704421"/>
            <a:ext cx="9120717" cy="1892826"/>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MAMUL MAL ALIMLARI (06.1- 06.3</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Mobilya Mefruşat Alımları</a:t>
            </a:r>
            <a:r>
              <a:rPr lang="tr-TR" altLang="tr-TR" b="1" dirty="0" smtClean="0">
                <a:latin typeface="Arial" pitchFamily="34" charset="0"/>
              </a:rPr>
              <a:t>, Makine </a:t>
            </a:r>
            <a:r>
              <a:rPr lang="tr-TR" altLang="tr-TR" b="1" dirty="0" err="1" smtClean="0">
                <a:latin typeface="Arial" pitchFamily="34" charset="0"/>
              </a:rPr>
              <a:t>Techizat</a:t>
            </a:r>
            <a:r>
              <a:rPr lang="tr-TR" altLang="tr-TR" b="1" dirty="0" smtClean="0">
                <a:latin typeface="Arial" pitchFamily="34" charset="0"/>
              </a:rPr>
              <a:t>, </a:t>
            </a:r>
            <a:r>
              <a:rPr lang="tr-TR" altLang="tr-TR" b="1" dirty="0">
                <a:latin typeface="Arial" pitchFamily="34" charset="0"/>
              </a:rPr>
              <a:t>Elektronik Malzemeler, Devlet Malzeme Ofisi (DMO), </a:t>
            </a:r>
            <a:r>
              <a:rPr lang="tr-TR" altLang="tr-TR" b="1" dirty="0" smtClean="0">
                <a:latin typeface="Arial" pitchFamily="34" charset="0"/>
              </a:rPr>
              <a:t>Laboratuar, Yazılım, Lisans vb ödemeler</a:t>
            </a:r>
            <a:endParaRPr lang="tr-TR" altLang="tr-TR" b="1" dirty="0">
              <a:latin typeface="Arial" pitchFamily="34" charset="0"/>
            </a:endParaRPr>
          </a:p>
        </p:txBody>
      </p:sp>
      <p:graphicFrame>
        <p:nvGraphicFramePr>
          <p:cNvPr id="10" name="9 Tablo"/>
          <p:cNvGraphicFramePr>
            <a:graphicFrameLocks noGrp="1"/>
          </p:cNvGraphicFramePr>
          <p:nvPr>
            <p:extLst>
              <p:ext uri="{D42A27DB-BD31-4B8C-83A1-F6EECF244321}">
                <p14:modId xmlns:p14="http://schemas.microsoft.com/office/powerpoint/2010/main" val="532968462"/>
              </p:ext>
            </p:extLst>
          </p:nvPr>
        </p:nvGraphicFramePr>
        <p:xfrm>
          <a:off x="1583267" y="3429000"/>
          <a:ext cx="6432550" cy="2123440"/>
        </p:xfrm>
        <a:graphic>
          <a:graphicData uri="http://schemas.openxmlformats.org/drawingml/2006/table">
            <a:tbl>
              <a:tblPr firstRow="1" bandRow="1">
                <a:tableStyleId>{5C22544A-7EE6-4342-B048-85BDC9FD1C3A}</a:tableStyleId>
              </a:tblPr>
              <a:tblGrid>
                <a:gridCol w="1556099">
                  <a:extLst>
                    <a:ext uri="{9D8B030D-6E8A-4147-A177-3AD203B41FA5}">
                      <a16:colId xmlns:a16="http://schemas.microsoft.com/office/drawing/2014/main" val="20000"/>
                    </a:ext>
                  </a:extLst>
                </a:gridCol>
                <a:gridCol w="2593856">
                  <a:extLst>
                    <a:ext uri="{9D8B030D-6E8A-4147-A177-3AD203B41FA5}">
                      <a16:colId xmlns:a16="http://schemas.microsoft.com/office/drawing/2014/main" val="20001"/>
                    </a:ext>
                  </a:extLst>
                </a:gridCol>
                <a:gridCol w="2282595">
                  <a:extLst>
                    <a:ext uri="{9D8B030D-6E8A-4147-A177-3AD203B41FA5}">
                      <a16:colId xmlns:a16="http://schemas.microsoft.com/office/drawing/2014/main" val="20002"/>
                    </a:ext>
                  </a:extLst>
                </a:gridCol>
              </a:tblGrid>
              <a:tr h="370840">
                <a:tc>
                  <a:txBody>
                    <a:bodyPr/>
                    <a:lstStyle/>
                    <a:p>
                      <a:endParaRPr lang="tr-TR" dirty="0">
                        <a:solidFill>
                          <a:schemeClr val="tx1"/>
                        </a:solidFill>
                      </a:endParaRPr>
                    </a:p>
                  </a:txBody>
                  <a:tcPr marL="121917" marR="121917"/>
                </a:tc>
                <a:tc>
                  <a:txBody>
                    <a:bodyPr/>
                    <a:lstStyle/>
                    <a:p>
                      <a:r>
                        <a:rPr lang="tr-TR" dirty="0" smtClean="0"/>
                        <a:t>2021</a:t>
                      </a:r>
                      <a:endParaRPr lang="tr-TR" dirty="0"/>
                    </a:p>
                  </a:txBody>
                  <a:tcPr marL="121917" marR="121917"/>
                </a:tc>
                <a:tc>
                  <a:txBody>
                    <a:bodyPr/>
                    <a:lstStyle/>
                    <a:p>
                      <a:r>
                        <a:rPr lang="tr-TR" dirty="0" smtClean="0"/>
                        <a:t>2022</a:t>
                      </a:r>
                      <a:endParaRPr lang="tr-TR" dirty="0"/>
                    </a:p>
                  </a:txBody>
                  <a:tcPr marL="121917" marR="121917"/>
                </a:tc>
                <a:extLst>
                  <a:ext uri="{0D108BD9-81ED-4DB2-BD59-A6C34878D82A}">
                    <a16:rowId xmlns:a16="http://schemas.microsoft.com/office/drawing/2014/main" val="10000"/>
                  </a:ext>
                </a:extLst>
              </a:tr>
              <a:tr h="370840">
                <a:tc>
                  <a:txBody>
                    <a:bodyPr/>
                    <a:lstStyle/>
                    <a:p>
                      <a:r>
                        <a:rPr lang="tr-TR" dirty="0" smtClean="0">
                          <a:solidFill>
                            <a:schemeClr val="tx1"/>
                          </a:solidFill>
                        </a:rPr>
                        <a:t>Toplam Ödenek</a:t>
                      </a:r>
                      <a:endParaRPr lang="tr-TR" dirty="0">
                        <a:solidFill>
                          <a:schemeClr val="tx1"/>
                        </a:solidFill>
                      </a:endParaRPr>
                    </a:p>
                  </a:txBody>
                  <a:tcPr marL="121917" marR="121917"/>
                </a:tc>
                <a:tc>
                  <a:txBody>
                    <a:bodyPr/>
                    <a:lstStyle/>
                    <a:p>
                      <a:r>
                        <a:rPr lang="tr-TR" dirty="0" smtClean="0"/>
                        <a:t>1.290.000,00</a:t>
                      </a:r>
                      <a:endParaRPr lang="tr-TR" dirty="0"/>
                    </a:p>
                  </a:txBody>
                  <a:tcPr marL="121917" marR="121917"/>
                </a:tc>
                <a:tc>
                  <a:txBody>
                    <a:bodyPr/>
                    <a:lstStyle/>
                    <a:p>
                      <a:r>
                        <a:rPr lang="tr-TR" dirty="0" smtClean="0"/>
                        <a:t>21.300.000,00</a:t>
                      </a:r>
                      <a:endParaRPr lang="tr-TR" dirty="0"/>
                    </a:p>
                  </a:txBody>
                  <a:tcPr marL="121917" marR="121917"/>
                </a:tc>
                <a:extLst>
                  <a:ext uri="{0D108BD9-81ED-4DB2-BD59-A6C34878D82A}">
                    <a16:rowId xmlns:a16="http://schemas.microsoft.com/office/drawing/2014/main" val="10001"/>
                  </a:ext>
                </a:extLst>
              </a:tr>
              <a:tr h="370840">
                <a:tc>
                  <a:txBody>
                    <a:bodyPr/>
                    <a:lstStyle/>
                    <a:p>
                      <a:r>
                        <a:rPr lang="tr-TR" dirty="0" smtClean="0"/>
                        <a:t>Harcama</a:t>
                      </a:r>
                      <a:endParaRPr lang="tr-TR" dirty="0"/>
                    </a:p>
                  </a:txBody>
                  <a:tcPr marL="121917" marR="121917"/>
                </a:tc>
                <a:tc>
                  <a:txBody>
                    <a:bodyPr/>
                    <a:lstStyle/>
                    <a:p>
                      <a:r>
                        <a:rPr lang="tr-TR" dirty="0" smtClean="0"/>
                        <a:t>1.289.445,18</a:t>
                      </a:r>
                      <a:endParaRPr lang="tr-TR" dirty="0"/>
                    </a:p>
                  </a:txBody>
                  <a:tcPr marL="121917" marR="121917"/>
                </a:tc>
                <a:tc>
                  <a:txBody>
                    <a:bodyPr/>
                    <a:lstStyle/>
                    <a:p>
                      <a:r>
                        <a:rPr lang="tr-TR" dirty="0" smtClean="0"/>
                        <a:t>2.375.250,58</a:t>
                      </a:r>
                      <a:endParaRPr lang="tr-TR" dirty="0"/>
                    </a:p>
                  </a:txBody>
                  <a:tcPr marL="121917" marR="121917"/>
                </a:tc>
                <a:extLst>
                  <a:ext uri="{0D108BD9-81ED-4DB2-BD59-A6C34878D82A}">
                    <a16:rowId xmlns:a16="http://schemas.microsoft.com/office/drawing/2014/main" val="10002"/>
                  </a:ext>
                </a:extLst>
              </a:tr>
              <a:tr h="370840">
                <a:tc>
                  <a:txBody>
                    <a:bodyPr/>
                    <a:lstStyle/>
                    <a:p>
                      <a:r>
                        <a:rPr lang="tr-TR" dirty="0" smtClean="0"/>
                        <a:t>Kalan</a:t>
                      </a:r>
                      <a:endParaRPr lang="tr-TR" dirty="0"/>
                    </a:p>
                  </a:txBody>
                  <a:tcPr marL="121917" marR="121917"/>
                </a:tc>
                <a:tc>
                  <a:txBody>
                    <a:bodyPr/>
                    <a:lstStyle/>
                    <a:p>
                      <a:r>
                        <a:rPr lang="tr-TR" dirty="0" smtClean="0"/>
                        <a:t>554,82</a:t>
                      </a:r>
                      <a:endParaRPr lang="tr-TR" dirty="0"/>
                    </a:p>
                  </a:txBody>
                  <a:tcPr marL="121917" marR="121917"/>
                </a:tc>
                <a:tc>
                  <a:txBody>
                    <a:bodyPr/>
                    <a:lstStyle/>
                    <a:p>
                      <a:r>
                        <a:rPr lang="tr-TR" dirty="0" smtClean="0"/>
                        <a:t>18.924.749,42</a:t>
                      </a:r>
                      <a:endParaRPr lang="tr-TR" dirty="0"/>
                    </a:p>
                  </a:txBody>
                  <a:tcPr marL="121917" marR="121917"/>
                </a:tc>
                <a:extLst>
                  <a:ext uri="{0D108BD9-81ED-4DB2-BD59-A6C34878D82A}">
                    <a16:rowId xmlns:a16="http://schemas.microsoft.com/office/drawing/2014/main" val="10003"/>
                  </a:ext>
                </a:extLst>
              </a:tr>
              <a:tr h="370840">
                <a:tc>
                  <a:txBody>
                    <a:bodyPr/>
                    <a:lstStyle/>
                    <a:p>
                      <a:r>
                        <a:rPr lang="tr-TR" dirty="0" smtClean="0"/>
                        <a:t>Yüzdelik</a:t>
                      </a:r>
                      <a:endParaRPr lang="tr-TR" dirty="0"/>
                    </a:p>
                  </a:txBody>
                  <a:tcPr marL="121917" marR="121917"/>
                </a:tc>
                <a:tc>
                  <a:txBody>
                    <a:bodyPr/>
                    <a:lstStyle/>
                    <a:p>
                      <a:r>
                        <a:rPr lang="tr-TR" dirty="0" smtClean="0"/>
                        <a:t>%99</a:t>
                      </a:r>
                      <a:endParaRPr lang="tr-TR" dirty="0"/>
                    </a:p>
                  </a:txBody>
                  <a:tcPr marL="121917" marR="121917"/>
                </a:tc>
                <a:tc>
                  <a:txBody>
                    <a:bodyPr/>
                    <a:lstStyle/>
                    <a:p>
                      <a:r>
                        <a:rPr lang="tr-TR" dirty="0" smtClean="0"/>
                        <a:t>%11</a:t>
                      </a:r>
                      <a:endParaRPr lang="tr-TR" dirty="0"/>
                    </a:p>
                  </a:txBody>
                  <a:tcPr marL="121917" marR="121917"/>
                </a:tc>
                <a:extLst>
                  <a:ext uri="{0D108BD9-81ED-4DB2-BD59-A6C34878D82A}">
                    <a16:rowId xmlns:a16="http://schemas.microsoft.com/office/drawing/2014/main" val="10004"/>
                  </a:ext>
                </a:extLst>
              </a:tr>
            </a:tbl>
          </a:graphicData>
        </a:graphic>
      </p:graphicFrame>
      <p:graphicFrame>
        <p:nvGraphicFramePr>
          <p:cNvPr id="5122" name="Grafik 10"/>
          <p:cNvGraphicFramePr>
            <a:graphicFrameLocks/>
          </p:cNvGraphicFramePr>
          <p:nvPr/>
        </p:nvGraphicFramePr>
        <p:xfrm>
          <a:off x="8045451" y="2730501"/>
          <a:ext cx="4116916" cy="2765425"/>
        </p:xfrm>
        <a:graphic>
          <a:graphicData uri="http://schemas.openxmlformats.org/presentationml/2006/ole">
            <mc:AlternateContent xmlns:mc="http://schemas.openxmlformats.org/markup-compatibility/2006">
              <mc:Choice xmlns:v="urn:schemas-microsoft-com:vml" Requires="v">
                <p:oleObj spid="_x0000_s5402" name="Çizelge" r:id="rId4" imgW="3097036" imgH="2773920" progId="Excel.Sheet.8">
                  <p:embed/>
                </p:oleObj>
              </mc:Choice>
              <mc:Fallback>
                <p:oleObj name="Çizelge" r:id="rId4" imgW="3097036" imgH="2773920" progId="Excel.Sheet.8">
                  <p:embed/>
                  <p:pic>
                    <p:nvPicPr>
                      <p:cNvPr id="0" name="Grafik 1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5451" y="2730501"/>
                        <a:ext cx="4116916" cy="2765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10 Grafik"/>
          <p:cNvGraphicFramePr/>
          <p:nvPr>
            <p:extLst>
              <p:ext uri="{D42A27DB-BD31-4B8C-83A1-F6EECF244321}">
                <p14:modId xmlns:p14="http://schemas.microsoft.com/office/powerpoint/2010/main" val="4140076086"/>
              </p:ext>
            </p:extLst>
          </p:nvPr>
        </p:nvGraphicFramePr>
        <p:xfrm>
          <a:off x="7825946" y="3146855"/>
          <a:ext cx="4209535" cy="2405584"/>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22"/>
          <p:cNvSpPr>
            <a:spLocks noGrp="1" noChangeArrowheads="1"/>
          </p:cNvSpPr>
          <p:nvPr>
            <p:ph type="sldNum" sz="quarter" idx="12"/>
          </p:nvPr>
        </p:nvSpPr>
        <p:spPr bwMode="auto">
          <a:noFill/>
          <a:ln>
            <a:miter lim="800000"/>
            <a:headEnd/>
            <a:tailEnd/>
          </a:ln>
        </p:spPr>
        <p:txBody>
          <a:bodyPr/>
          <a:lstStyle/>
          <a:p>
            <a:fld id="{1567AA23-F502-479B-959A-C9F6F512A51F}" type="slidenum">
              <a:rPr lang="tr-TR" altLang="tr-TR" smtClean="0"/>
              <a:pPr/>
              <a:t>14</a:t>
            </a:fld>
            <a:endParaRPr lang="tr-TR" altLang="tr-TR" smtClean="0"/>
          </a:p>
        </p:txBody>
      </p:sp>
      <p:sp>
        <p:nvSpPr>
          <p:cNvPr id="6149"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5F03F121-29D7-4E16-8412-372DFDEFCE48}" type="slidenum">
              <a:rPr lang="tr-TR" altLang="tr-TR" sz="1200"/>
              <a:pPr algn="r" eaLnBrk="1" hangingPunct="1"/>
              <a:t>14</a:t>
            </a:fld>
            <a:endParaRPr lang="tr-TR" altLang="tr-TR" sz="1200"/>
          </a:p>
        </p:txBody>
      </p:sp>
      <p:sp>
        <p:nvSpPr>
          <p:cNvPr id="6151" name="Text Box 164"/>
          <p:cNvSpPr txBox="1">
            <a:spLocks noChangeArrowheads="1"/>
          </p:cNvSpPr>
          <p:nvPr/>
        </p:nvSpPr>
        <p:spPr bwMode="auto">
          <a:xfrm>
            <a:off x="1829944" y="687947"/>
            <a:ext cx="9120717" cy="1615827"/>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YOLLUKLAR (3.3</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Geçici ve Sürekli Görev Yollukları</a:t>
            </a:r>
          </a:p>
        </p:txBody>
      </p:sp>
      <p:graphicFrame>
        <p:nvGraphicFramePr>
          <p:cNvPr id="10" name="9 Tablo"/>
          <p:cNvGraphicFramePr>
            <a:graphicFrameLocks noGrp="1"/>
          </p:cNvGraphicFramePr>
          <p:nvPr>
            <p:extLst>
              <p:ext uri="{D42A27DB-BD31-4B8C-83A1-F6EECF244321}">
                <p14:modId xmlns:p14="http://schemas.microsoft.com/office/powerpoint/2010/main" val="2759930587"/>
              </p:ext>
            </p:extLst>
          </p:nvPr>
        </p:nvGraphicFramePr>
        <p:xfrm>
          <a:off x="1583267" y="3429000"/>
          <a:ext cx="5952067" cy="1483360"/>
        </p:xfrm>
        <a:graphic>
          <a:graphicData uri="http://schemas.openxmlformats.org/drawingml/2006/table">
            <a:tbl>
              <a:tblPr firstRow="1" bandRow="1">
                <a:tableStyleId>{5C22544A-7EE6-4342-B048-85BDC9FD1C3A}</a:tableStyleId>
              </a:tblPr>
              <a:tblGrid>
                <a:gridCol w="1727961">
                  <a:extLst>
                    <a:ext uri="{9D8B030D-6E8A-4147-A177-3AD203B41FA5}">
                      <a16:colId xmlns:a16="http://schemas.microsoft.com/office/drawing/2014/main" val="20000"/>
                    </a:ext>
                  </a:extLst>
                </a:gridCol>
                <a:gridCol w="2240083">
                  <a:extLst>
                    <a:ext uri="{9D8B030D-6E8A-4147-A177-3AD203B41FA5}">
                      <a16:colId xmlns:a16="http://schemas.microsoft.com/office/drawing/2014/main" val="20001"/>
                    </a:ext>
                  </a:extLst>
                </a:gridCol>
                <a:gridCol w="1984023">
                  <a:extLst>
                    <a:ext uri="{9D8B030D-6E8A-4147-A177-3AD203B41FA5}">
                      <a16:colId xmlns:a16="http://schemas.microsoft.com/office/drawing/2014/main" val="20002"/>
                    </a:ext>
                  </a:extLst>
                </a:gridCol>
              </a:tblGrid>
              <a:tr h="370840">
                <a:tc>
                  <a:txBody>
                    <a:bodyPr/>
                    <a:lstStyle/>
                    <a:p>
                      <a:endParaRPr lang="tr-TR" dirty="0">
                        <a:solidFill>
                          <a:schemeClr val="tx1"/>
                        </a:solidFill>
                      </a:endParaRPr>
                    </a:p>
                  </a:txBody>
                  <a:tcPr marL="121904" marR="121904"/>
                </a:tc>
                <a:tc>
                  <a:txBody>
                    <a:bodyPr/>
                    <a:lstStyle/>
                    <a:p>
                      <a:r>
                        <a:rPr lang="tr-TR" dirty="0" smtClean="0"/>
                        <a:t>2021</a:t>
                      </a:r>
                      <a:endParaRPr lang="tr-TR" dirty="0"/>
                    </a:p>
                  </a:txBody>
                  <a:tcPr marL="121904" marR="121904"/>
                </a:tc>
                <a:tc>
                  <a:txBody>
                    <a:bodyPr/>
                    <a:lstStyle/>
                    <a:p>
                      <a:r>
                        <a:rPr lang="tr-TR" dirty="0" smtClean="0"/>
                        <a:t>2022</a:t>
                      </a:r>
                      <a:endParaRPr lang="tr-TR" dirty="0"/>
                    </a:p>
                  </a:txBody>
                  <a:tcPr marL="121904" marR="121904"/>
                </a:tc>
                <a:extLst>
                  <a:ext uri="{0D108BD9-81ED-4DB2-BD59-A6C34878D82A}">
                    <a16:rowId xmlns:a16="http://schemas.microsoft.com/office/drawing/2014/main" val="10000"/>
                  </a:ext>
                </a:extLst>
              </a:tr>
              <a:tr h="370840">
                <a:tc>
                  <a:txBody>
                    <a:bodyPr/>
                    <a:lstStyle/>
                    <a:p>
                      <a:r>
                        <a:rPr lang="tr-TR" dirty="0" smtClean="0">
                          <a:solidFill>
                            <a:schemeClr val="tx1"/>
                          </a:solidFill>
                        </a:rPr>
                        <a:t>Toplam Ödenek</a:t>
                      </a:r>
                      <a:endParaRPr lang="tr-TR" dirty="0">
                        <a:solidFill>
                          <a:schemeClr val="tx1"/>
                        </a:solidFill>
                      </a:endParaRPr>
                    </a:p>
                  </a:txBody>
                  <a:tcPr marL="121904" marR="121904"/>
                </a:tc>
                <a:tc>
                  <a:txBody>
                    <a:bodyPr/>
                    <a:lstStyle/>
                    <a:p>
                      <a:r>
                        <a:rPr lang="tr-TR" dirty="0" smtClean="0"/>
                        <a:t>6.000,00</a:t>
                      </a:r>
                      <a:endParaRPr lang="tr-TR" dirty="0"/>
                    </a:p>
                  </a:txBody>
                  <a:tcPr marL="121904" marR="121904"/>
                </a:tc>
                <a:tc>
                  <a:txBody>
                    <a:bodyPr/>
                    <a:lstStyle/>
                    <a:p>
                      <a:r>
                        <a:rPr lang="tr-TR" dirty="0" smtClean="0"/>
                        <a:t>17.000,00</a:t>
                      </a:r>
                      <a:endParaRPr lang="tr-TR" dirty="0"/>
                    </a:p>
                  </a:txBody>
                  <a:tcPr marL="121904" marR="121904"/>
                </a:tc>
                <a:extLst>
                  <a:ext uri="{0D108BD9-81ED-4DB2-BD59-A6C34878D82A}">
                    <a16:rowId xmlns:a16="http://schemas.microsoft.com/office/drawing/2014/main" val="10001"/>
                  </a:ext>
                </a:extLst>
              </a:tr>
              <a:tr h="370840">
                <a:tc>
                  <a:txBody>
                    <a:bodyPr/>
                    <a:lstStyle/>
                    <a:p>
                      <a:r>
                        <a:rPr lang="tr-TR" dirty="0" smtClean="0"/>
                        <a:t>Harcama</a:t>
                      </a:r>
                      <a:endParaRPr lang="tr-TR" dirty="0"/>
                    </a:p>
                  </a:txBody>
                  <a:tcPr marL="121904" marR="121904"/>
                </a:tc>
                <a:tc>
                  <a:txBody>
                    <a:bodyPr/>
                    <a:lstStyle/>
                    <a:p>
                      <a:r>
                        <a:rPr lang="tr-TR" dirty="0" smtClean="0"/>
                        <a:t>2.272,40</a:t>
                      </a:r>
                      <a:endParaRPr lang="tr-TR" dirty="0"/>
                    </a:p>
                  </a:txBody>
                  <a:tcPr marL="121904" marR="121904"/>
                </a:tc>
                <a:tc>
                  <a:txBody>
                    <a:bodyPr/>
                    <a:lstStyle/>
                    <a:p>
                      <a:r>
                        <a:rPr lang="tr-TR" dirty="0" smtClean="0"/>
                        <a:t>16.481,10</a:t>
                      </a:r>
                      <a:endParaRPr lang="tr-TR" dirty="0"/>
                    </a:p>
                  </a:txBody>
                  <a:tcPr marL="121904" marR="121904"/>
                </a:tc>
                <a:extLst>
                  <a:ext uri="{0D108BD9-81ED-4DB2-BD59-A6C34878D82A}">
                    <a16:rowId xmlns:a16="http://schemas.microsoft.com/office/drawing/2014/main" val="10002"/>
                  </a:ext>
                </a:extLst>
              </a:tr>
              <a:tr h="370840">
                <a:tc>
                  <a:txBody>
                    <a:bodyPr/>
                    <a:lstStyle/>
                    <a:p>
                      <a:r>
                        <a:rPr lang="tr-TR" dirty="0" smtClean="0"/>
                        <a:t>Kalan</a:t>
                      </a:r>
                      <a:endParaRPr lang="tr-TR" dirty="0"/>
                    </a:p>
                  </a:txBody>
                  <a:tcPr marL="121904" marR="121904"/>
                </a:tc>
                <a:tc>
                  <a:txBody>
                    <a:bodyPr/>
                    <a:lstStyle/>
                    <a:p>
                      <a:r>
                        <a:rPr lang="tr-TR" dirty="0" smtClean="0"/>
                        <a:t>3.727,60</a:t>
                      </a:r>
                      <a:endParaRPr lang="tr-TR" dirty="0"/>
                    </a:p>
                  </a:txBody>
                  <a:tcPr marL="121904" marR="121904"/>
                </a:tc>
                <a:tc>
                  <a:txBody>
                    <a:bodyPr/>
                    <a:lstStyle/>
                    <a:p>
                      <a:r>
                        <a:rPr lang="tr-TR" dirty="0" smtClean="0"/>
                        <a:t>518,90</a:t>
                      </a:r>
                      <a:endParaRPr lang="tr-TR" dirty="0"/>
                    </a:p>
                  </a:txBody>
                  <a:tcPr marL="121904" marR="121904"/>
                </a:tc>
                <a:extLst>
                  <a:ext uri="{0D108BD9-81ED-4DB2-BD59-A6C34878D82A}">
                    <a16:rowId xmlns:a16="http://schemas.microsoft.com/office/drawing/2014/main" val="10003"/>
                  </a:ext>
                </a:extLst>
              </a:tr>
            </a:tbl>
          </a:graphicData>
        </a:graphic>
      </p:graphicFrame>
      <p:graphicFrame>
        <p:nvGraphicFramePr>
          <p:cNvPr id="7" name="6 Grafik"/>
          <p:cNvGraphicFramePr/>
          <p:nvPr>
            <p:extLst>
              <p:ext uri="{D42A27DB-BD31-4B8C-83A1-F6EECF244321}">
                <p14:modId xmlns:p14="http://schemas.microsoft.com/office/powerpoint/2010/main" val="3046903072"/>
              </p:ext>
            </p:extLst>
          </p:nvPr>
        </p:nvGraphicFramePr>
        <p:xfrm>
          <a:off x="7760043" y="2866767"/>
          <a:ext cx="3698789" cy="248782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22"/>
          <p:cNvSpPr>
            <a:spLocks noGrp="1" noChangeArrowheads="1"/>
          </p:cNvSpPr>
          <p:nvPr>
            <p:ph type="sldNum" sz="quarter" idx="12"/>
          </p:nvPr>
        </p:nvSpPr>
        <p:spPr bwMode="auto">
          <a:noFill/>
          <a:ln>
            <a:miter lim="800000"/>
            <a:headEnd/>
            <a:tailEnd/>
          </a:ln>
        </p:spPr>
        <p:txBody>
          <a:bodyPr/>
          <a:lstStyle/>
          <a:p>
            <a:fld id="{7DF10691-3145-4E00-82EF-8FC59657DBD4}" type="slidenum">
              <a:rPr lang="tr-TR" altLang="tr-TR" smtClean="0"/>
              <a:pPr/>
              <a:t>15</a:t>
            </a:fld>
            <a:endParaRPr lang="tr-TR" altLang="tr-TR" smtClean="0"/>
          </a:p>
        </p:txBody>
      </p:sp>
      <p:sp>
        <p:nvSpPr>
          <p:cNvPr id="9221"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FDB50C55-D2C3-4B0E-B1A4-01971F7B94FF}" type="slidenum">
              <a:rPr lang="tr-TR" altLang="tr-TR" sz="1200"/>
              <a:pPr algn="r" eaLnBrk="1" hangingPunct="1"/>
              <a:t>15</a:t>
            </a:fld>
            <a:endParaRPr lang="tr-TR" altLang="tr-TR" sz="1200"/>
          </a:p>
        </p:txBody>
      </p:sp>
      <p:sp>
        <p:nvSpPr>
          <p:cNvPr id="9223" name="Text Box 164"/>
          <p:cNvSpPr txBox="1">
            <a:spLocks noChangeArrowheads="1"/>
          </p:cNvSpPr>
          <p:nvPr/>
        </p:nvSpPr>
        <p:spPr bwMode="auto">
          <a:xfrm>
            <a:off x="1871134" y="663233"/>
            <a:ext cx="9120717" cy="1615827"/>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PERSONEL GİDERLERİ (1.1-2.1</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Personel Maaş Ödemeleri</a:t>
            </a:r>
          </a:p>
        </p:txBody>
      </p:sp>
      <p:graphicFrame>
        <p:nvGraphicFramePr>
          <p:cNvPr id="10" name="9 Tablo"/>
          <p:cNvGraphicFramePr>
            <a:graphicFrameLocks noGrp="1"/>
          </p:cNvGraphicFramePr>
          <p:nvPr>
            <p:extLst>
              <p:ext uri="{D42A27DB-BD31-4B8C-83A1-F6EECF244321}">
                <p14:modId xmlns:p14="http://schemas.microsoft.com/office/powerpoint/2010/main" val="1308580355"/>
              </p:ext>
            </p:extLst>
          </p:nvPr>
        </p:nvGraphicFramePr>
        <p:xfrm>
          <a:off x="1390651" y="3429000"/>
          <a:ext cx="6364815" cy="1613326"/>
        </p:xfrm>
        <a:graphic>
          <a:graphicData uri="http://schemas.openxmlformats.org/drawingml/2006/table">
            <a:tbl>
              <a:tblPr firstRow="1" bandRow="1">
                <a:tableStyleId>{5C22544A-7EE6-4342-B048-85BDC9FD1C3A}</a:tableStyleId>
              </a:tblPr>
              <a:tblGrid>
                <a:gridCol w="2121605">
                  <a:extLst>
                    <a:ext uri="{9D8B030D-6E8A-4147-A177-3AD203B41FA5}">
                      <a16:colId xmlns:a16="http://schemas.microsoft.com/office/drawing/2014/main" val="20000"/>
                    </a:ext>
                  </a:extLst>
                </a:gridCol>
                <a:gridCol w="2121605">
                  <a:extLst>
                    <a:ext uri="{9D8B030D-6E8A-4147-A177-3AD203B41FA5}">
                      <a16:colId xmlns:a16="http://schemas.microsoft.com/office/drawing/2014/main" val="20001"/>
                    </a:ext>
                  </a:extLst>
                </a:gridCol>
                <a:gridCol w="2121605">
                  <a:extLst>
                    <a:ext uri="{9D8B030D-6E8A-4147-A177-3AD203B41FA5}">
                      <a16:colId xmlns:a16="http://schemas.microsoft.com/office/drawing/2014/main" val="20002"/>
                    </a:ext>
                  </a:extLst>
                </a:gridCol>
              </a:tblGrid>
              <a:tr h="294883">
                <a:tc>
                  <a:txBody>
                    <a:bodyPr/>
                    <a:lstStyle/>
                    <a:p>
                      <a:endParaRPr lang="tr-TR" dirty="0">
                        <a:solidFill>
                          <a:schemeClr val="tx1"/>
                        </a:solidFill>
                      </a:endParaRPr>
                    </a:p>
                  </a:txBody>
                  <a:tcPr marL="121932" marR="121932"/>
                </a:tc>
                <a:tc>
                  <a:txBody>
                    <a:bodyPr/>
                    <a:lstStyle/>
                    <a:p>
                      <a:r>
                        <a:rPr lang="tr-TR" dirty="0" smtClean="0"/>
                        <a:t>2021</a:t>
                      </a:r>
                      <a:endParaRPr lang="tr-TR" dirty="0"/>
                    </a:p>
                  </a:txBody>
                  <a:tcPr marL="121932" marR="121932"/>
                </a:tc>
                <a:tc>
                  <a:txBody>
                    <a:bodyPr/>
                    <a:lstStyle/>
                    <a:p>
                      <a:r>
                        <a:rPr lang="tr-TR" dirty="0" smtClean="0"/>
                        <a:t>2022</a:t>
                      </a:r>
                      <a:endParaRPr lang="tr-TR" dirty="0"/>
                    </a:p>
                  </a:txBody>
                  <a:tcPr marL="121932" marR="121932"/>
                </a:tc>
                <a:extLst>
                  <a:ext uri="{0D108BD9-81ED-4DB2-BD59-A6C34878D82A}">
                    <a16:rowId xmlns:a16="http://schemas.microsoft.com/office/drawing/2014/main" val="10000"/>
                  </a:ext>
                </a:extLst>
              </a:tr>
              <a:tr h="294883">
                <a:tc>
                  <a:txBody>
                    <a:bodyPr/>
                    <a:lstStyle/>
                    <a:p>
                      <a:r>
                        <a:rPr lang="tr-TR" dirty="0" smtClean="0">
                          <a:solidFill>
                            <a:schemeClr val="tx1"/>
                          </a:solidFill>
                        </a:rPr>
                        <a:t>Toplam Ödenek</a:t>
                      </a:r>
                      <a:endParaRPr lang="tr-TR" dirty="0">
                        <a:solidFill>
                          <a:schemeClr val="tx1"/>
                        </a:solidFill>
                      </a:endParaRPr>
                    </a:p>
                  </a:txBody>
                  <a:tcPr marL="121932" marR="121932"/>
                </a:tc>
                <a:tc>
                  <a:txBody>
                    <a:bodyPr/>
                    <a:lstStyle/>
                    <a:p>
                      <a:pPr algn="r"/>
                      <a:r>
                        <a:rPr lang="tr-TR" dirty="0" smtClean="0"/>
                        <a:t>12.815.335,00</a:t>
                      </a:r>
                      <a:endParaRPr lang="tr-TR" dirty="0"/>
                    </a:p>
                  </a:txBody>
                  <a:tcPr marL="121932" marR="121932"/>
                </a:tc>
                <a:tc>
                  <a:txBody>
                    <a:bodyPr/>
                    <a:lstStyle/>
                    <a:p>
                      <a:pPr algn="r"/>
                      <a:r>
                        <a:rPr lang="tr-TR" dirty="0" smtClean="0"/>
                        <a:t>30.422.600,00</a:t>
                      </a:r>
                      <a:endParaRPr lang="tr-TR" dirty="0"/>
                    </a:p>
                  </a:txBody>
                  <a:tcPr marL="121932" marR="121932"/>
                </a:tc>
                <a:extLst>
                  <a:ext uri="{0D108BD9-81ED-4DB2-BD59-A6C34878D82A}">
                    <a16:rowId xmlns:a16="http://schemas.microsoft.com/office/drawing/2014/main" val="10001"/>
                  </a:ext>
                </a:extLst>
              </a:tr>
              <a:tr h="516046">
                <a:tc>
                  <a:txBody>
                    <a:bodyPr/>
                    <a:lstStyle/>
                    <a:p>
                      <a:r>
                        <a:rPr lang="tr-TR" dirty="0" smtClean="0"/>
                        <a:t>Harcama</a:t>
                      </a:r>
                      <a:endParaRPr lang="tr-TR" dirty="0"/>
                    </a:p>
                  </a:txBody>
                  <a:tcPr marL="121932" marR="121932"/>
                </a:tc>
                <a:tc>
                  <a:txBody>
                    <a:bodyPr/>
                    <a:lstStyle/>
                    <a:p>
                      <a:pPr algn="r"/>
                      <a:r>
                        <a:rPr lang="tr-TR" dirty="0" smtClean="0"/>
                        <a:t>12.815.873,57</a:t>
                      </a:r>
                      <a:endParaRPr lang="tr-TR" dirty="0"/>
                    </a:p>
                  </a:txBody>
                  <a:tcPr marL="121932" marR="121932"/>
                </a:tc>
                <a:tc>
                  <a:txBody>
                    <a:bodyPr/>
                    <a:lstStyle/>
                    <a:p>
                      <a:pPr algn="r"/>
                      <a:r>
                        <a:rPr lang="tr-TR" dirty="0" smtClean="0"/>
                        <a:t>30.421.919,78</a:t>
                      </a:r>
                      <a:endParaRPr lang="tr-TR" dirty="0"/>
                    </a:p>
                  </a:txBody>
                  <a:tcPr marL="121932" marR="121932"/>
                </a:tc>
                <a:extLst>
                  <a:ext uri="{0D108BD9-81ED-4DB2-BD59-A6C34878D82A}">
                    <a16:rowId xmlns:a16="http://schemas.microsoft.com/office/drawing/2014/main" val="10002"/>
                  </a:ext>
                </a:extLst>
              </a:tr>
              <a:tr h="294883">
                <a:tc>
                  <a:txBody>
                    <a:bodyPr/>
                    <a:lstStyle/>
                    <a:p>
                      <a:r>
                        <a:rPr lang="tr-TR" dirty="0" smtClean="0"/>
                        <a:t>Kalan</a:t>
                      </a:r>
                      <a:endParaRPr lang="tr-TR" dirty="0"/>
                    </a:p>
                  </a:txBody>
                  <a:tcPr marL="121932" marR="121932"/>
                </a:tc>
                <a:tc>
                  <a:txBody>
                    <a:bodyPr/>
                    <a:lstStyle/>
                    <a:p>
                      <a:pPr algn="r"/>
                      <a:r>
                        <a:rPr lang="tr-TR" dirty="0" smtClean="0"/>
                        <a:t>1,43</a:t>
                      </a:r>
                      <a:endParaRPr lang="tr-TR" dirty="0"/>
                    </a:p>
                  </a:txBody>
                  <a:tcPr marL="121932" marR="121932"/>
                </a:tc>
                <a:tc>
                  <a:txBody>
                    <a:bodyPr/>
                    <a:lstStyle/>
                    <a:p>
                      <a:pPr algn="r"/>
                      <a:r>
                        <a:rPr lang="tr-TR" dirty="0" smtClean="0"/>
                        <a:t>%99,9</a:t>
                      </a:r>
                      <a:endParaRPr lang="tr-TR" dirty="0"/>
                    </a:p>
                  </a:txBody>
                  <a:tcPr marL="121932" marR="121932"/>
                </a:tc>
                <a:extLst>
                  <a:ext uri="{0D108BD9-81ED-4DB2-BD59-A6C34878D82A}">
                    <a16:rowId xmlns:a16="http://schemas.microsoft.com/office/drawing/2014/main" val="10003"/>
                  </a:ext>
                </a:extLst>
              </a:tr>
            </a:tbl>
          </a:graphicData>
        </a:graphic>
      </p:graphicFrame>
      <p:graphicFrame>
        <p:nvGraphicFramePr>
          <p:cNvPr id="9218" name="Grafik 11"/>
          <p:cNvGraphicFramePr>
            <a:graphicFrameLocks/>
          </p:cNvGraphicFramePr>
          <p:nvPr>
            <p:extLst>
              <p:ext uri="{D42A27DB-BD31-4B8C-83A1-F6EECF244321}">
                <p14:modId xmlns:p14="http://schemas.microsoft.com/office/powerpoint/2010/main" val="1133126429"/>
              </p:ext>
            </p:extLst>
          </p:nvPr>
        </p:nvGraphicFramePr>
        <p:xfrm>
          <a:off x="7754938" y="2801938"/>
          <a:ext cx="4351337" cy="2765425"/>
        </p:xfrm>
        <a:graphic>
          <a:graphicData uri="http://schemas.openxmlformats.org/presentationml/2006/ole">
            <mc:AlternateContent xmlns:mc="http://schemas.openxmlformats.org/markup-compatibility/2006">
              <mc:Choice xmlns:v="urn:schemas-microsoft-com:vml" Requires="v">
                <p:oleObj spid="_x0000_s8359" name="Çalışma Sayfası" r:id="rId4" imgW="3266996" imgH="2762237" progId="Excel.Sheet.8">
                  <p:embed/>
                </p:oleObj>
              </mc:Choice>
              <mc:Fallback>
                <p:oleObj name="Çalışma Sayfası" r:id="rId4" imgW="3266996" imgH="2762237" progId="Excel.Sheet.8">
                  <p:embed/>
                  <p:pic>
                    <p:nvPicPr>
                      <p:cNvPr id="0" name="Grafik 11"/>
                      <p:cNvPicPr>
                        <a:picLocks noChangeArrowheads="1"/>
                      </p:cNvPicPr>
                      <p:nvPr/>
                    </p:nvPicPr>
                    <p:blipFill>
                      <a:blip r:embed="rId5"/>
                      <a:srcRect/>
                      <a:stretch>
                        <a:fillRect/>
                      </a:stretch>
                    </p:blipFill>
                    <p:spPr bwMode="auto">
                      <a:xfrm>
                        <a:off x="7754938" y="2801938"/>
                        <a:ext cx="4351337" cy="2765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2"/>
          <p:cNvSpPr>
            <a:spLocks noGrp="1" noChangeArrowheads="1"/>
          </p:cNvSpPr>
          <p:nvPr>
            <p:ph type="sldNum" sz="quarter" idx="12"/>
          </p:nvPr>
        </p:nvSpPr>
        <p:spPr bwMode="auto">
          <a:noFill/>
          <a:ln>
            <a:miter lim="800000"/>
            <a:headEnd/>
            <a:tailEnd/>
          </a:ln>
        </p:spPr>
        <p:txBody>
          <a:bodyPr/>
          <a:lstStyle/>
          <a:p>
            <a:fld id="{61135119-DB2E-4062-BED7-D9AE3E9D2C35}" type="slidenum">
              <a:rPr lang="tr-TR" altLang="tr-TR" smtClean="0"/>
              <a:pPr/>
              <a:t>16</a:t>
            </a:fld>
            <a:endParaRPr lang="tr-TR" altLang="tr-TR" smtClean="0"/>
          </a:p>
        </p:txBody>
      </p:sp>
      <p:sp>
        <p:nvSpPr>
          <p:cNvPr id="27653" name="Text Box 466"/>
          <p:cNvSpPr txBox="1">
            <a:spLocks noChangeArrowheads="1"/>
          </p:cNvSpPr>
          <p:nvPr/>
        </p:nvSpPr>
        <p:spPr bwMode="auto">
          <a:xfrm>
            <a:off x="-641407" y="655382"/>
            <a:ext cx="10170584" cy="338137"/>
          </a:xfrm>
          <a:prstGeom prst="rect">
            <a:avLst/>
          </a:prstGeom>
          <a:noFill/>
          <a:ln w="9525">
            <a:noFill/>
            <a:miter lim="800000"/>
            <a:headEnd/>
            <a:tailEnd/>
          </a:ln>
        </p:spPr>
        <p:txBody>
          <a:bodyPr>
            <a:spAutoFit/>
          </a:bodyPr>
          <a:lstStyle/>
          <a:p>
            <a:pPr algn="ctr" eaLnBrk="1" hangingPunct="1">
              <a:spcBef>
                <a:spcPct val="50000"/>
              </a:spcBef>
            </a:pPr>
            <a:r>
              <a:rPr lang="tr-TR" altLang="tr-TR" sz="1600" b="1" dirty="0">
                <a:latin typeface="Arial" pitchFamily="34" charset="0"/>
              </a:rPr>
              <a:t>İHALE USULÜ İLE YAPILAN ALIMLAR </a:t>
            </a:r>
            <a:r>
              <a:rPr lang="tr-TR" altLang="tr-TR" sz="1600" b="1" dirty="0" smtClean="0">
                <a:latin typeface="Arial" pitchFamily="34" charset="0"/>
              </a:rPr>
              <a:t>(2886) </a:t>
            </a:r>
            <a:endParaRPr lang="tr-TR" altLang="tr-TR" sz="1600" b="1" dirty="0">
              <a:latin typeface="Arial" pitchFamily="34" charset="0"/>
            </a:endParaRPr>
          </a:p>
        </p:txBody>
      </p:sp>
      <p:graphicFrame>
        <p:nvGraphicFramePr>
          <p:cNvPr id="8" name="7 Tablo"/>
          <p:cNvGraphicFramePr>
            <a:graphicFrameLocks noGrp="1"/>
          </p:cNvGraphicFramePr>
          <p:nvPr>
            <p:extLst>
              <p:ext uri="{D42A27DB-BD31-4B8C-83A1-F6EECF244321}">
                <p14:modId xmlns:p14="http://schemas.microsoft.com/office/powerpoint/2010/main" val="500458380"/>
              </p:ext>
            </p:extLst>
          </p:nvPr>
        </p:nvGraphicFramePr>
        <p:xfrm>
          <a:off x="444618" y="1397001"/>
          <a:ext cx="11266413" cy="4230277"/>
        </p:xfrm>
        <a:graphic>
          <a:graphicData uri="http://schemas.openxmlformats.org/drawingml/2006/table">
            <a:tbl>
              <a:tblPr/>
              <a:tblGrid>
                <a:gridCol w="676667">
                  <a:extLst>
                    <a:ext uri="{9D8B030D-6E8A-4147-A177-3AD203B41FA5}">
                      <a16:colId xmlns:a16="http://schemas.microsoft.com/office/drawing/2014/main" val="20000"/>
                    </a:ext>
                  </a:extLst>
                </a:gridCol>
                <a:gridCol w="2458335">
                  <a:extLst>
                    <a:ext uri="{9D8B030D-6E8A-4147-A177-3AD203B41FA5}">
                      <a16:colId xmlns:a16="http://schemas.microsoft.com/office/drawing/2014/main" val="20001"/>
                    </a:ext>
                  </a:extLst>
                </a:gridCol>
                <a:gridCol w="1578892">
                  <a:extLst>
                    <a:ext uri="{9D8B030D-6E8A-4147-A177-3AD203B41FA5}">
                      <a16:colId xmlns:a16="http://schemas.microsoft.com/office/drawing/2014/main" val="20002"/>
                    </a:ext>
                  </a:extLst>
                </a:gridCol>
                <a:gridCol w="1230306">
                  <a:extLst>
                    <a:ext uri="{9D8B030D-6E8A-4147-A177-3AD203B41FA5}">
                      <a16:colId xmlns:a16="http://schemas.microsoft.com/office/drawing/2014/main" val="20003"/>
                    </a:ext>
                  </a:extLst>
                </a:gridCol>
                <a:gridCol w="1312326">
                  <a:extLst>
                    <a:ext uri="{9D8B030D-6E8A-4147-A177-3AD203B41FA5}">
                      <a16:colId xmlns:a16="http://schemas.microsoft.com/office/drawing/2014/main" val="20004"/>
                    </a:ext>
                  </a:extLst>
                </a:gridCol>
                <a:gridCol w="1966213">
                  <a:extLst>
                    <a:ext uri="{9D8B030D-6E8A-4147-A177-3AD203B41FA5}">
                      <a16:colId xmlns:a16="http://schemas.microsoft.com/office/drawing/2014/main" val="20005"/>
                    </a:ext>
                  </a:extLst>
                </a:gridCol>
                <a:gridCol w="2043674">
                  <a:extLst>
                    <a:ext uri="{9D8B030D-6E8A-4147-A177-3AD203B41FA5}">
                      <a16:colId xmlns:a16="http://schemas.microsoft.com/office/drawing/2014/main" val="20006"/>
                    </a:ext>
                  </a:extLst>
                </a:gridCol>
              </a:tblGrid>
              <a:tr h="2856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dirty="0" smtClean="0">
                          <a:ln>
                            <a:noFill/>
                          </a:ln>
                          <a:solidFill>
                            <a:srgbClr val="FFFFFF"/>
                          </a:solidFill>
                          <a:effectLst/>
                          <a:latin typeface="Gill Sans MT" charset="0"/>
                          <a:ea typeface="Times New Roman" pitchFamily="18" charset="0"/>
                          <a:cs typeface="Arial" pitchFamily="34" charset="0"/>
                        </a:rPr>
                        <a:t>S.N</a:t>
                      </a:r>
                      <a:endParaRPr kumimoji="0" lang="tr-TR" sz="5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dirty="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dirty="0" smtClean="0">
                          <a:ln>
                            <a:noFill/>
                          </a:ln>
                          <a:solidFill>
                            <a:srgbClr val="FFFFFF"/>
                          </a:solidFill>
                          <a:effectLst/>
                          <a:latin typeface="Gill Sans MT" charset="0"/>
                          <a:ea typeface="Times New Roman" pitchFamily="18" charset="0"/>
                          <a:cs typeface="Arial" pitchFamily="34" charset="0"/>
                        </a:rPr>
                        <a:t>HALE ADI</a:t>
                      </a:r>
                      <a:endParaRPr kumimoji="0" lang="tr-TR" sz="5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TAR.</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TÜRÜ</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USULÜ</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DURUMU</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SÖZ.TUTARI</a:t>
                      </a:r>
                      <a:endParaRPr kumimoji="0" lang="tr-TR" sz="5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extLst>
                  <a:ext uri="{0D108BD9-81ED-4DB2-BD59-A6C34878D82A}">
                    <a16:rowId xmlns:a16="http://schemas.microsoft.com/office/drawing/2014/main" val="10000"/>
                  </a:ext>
                </a:extLst>
              </a:tr>
              <a:tr h="6955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rPr>
                        <a:t>1</a:t>
                      </a: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gn="l" fontAlgn="b"/>
                      <a:r>
                        <a:rPr lang="fi-FI" sz="1100" b="0" i="0" u="none" strike="noStrike" dirty="0">
                          <a:solidFill>
                            <a:srgbClr val="000000"/>
                          </a:solidFill>
                          <a:effectLst/>
                          <a:latin typeface="Calibri" panose="020F0502020204030204" pitchFamily="34" charset="0"/>
                        </a:rPr>
                        <a:t> 2 KALEMDEN OLUŞAN AKARYAKIT ALIMI</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2.12.2022</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MAL ALIMI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AÇIK İHALE</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GERÇEKLEŞTİ</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gn="r" fontAlgn="b"/>
                      <a:r>
                        <a:rPr lang="tr-TR" sz="1000" b="0" i="0" u="none" strike="noStrike" dirty="0">
                          <a:solidFill>
                            <a:srgbClr val="666666"/>
                          </a:solidFill>
                          <a:effectLst/>
                          <a:latin typeface="Helvetica" panose="020B0604020202020204" pitchFamily="34" charset="0"/>
                        </a:rPr>
                        <a:t>665.685,00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10001"/>
                  </a:ext>
                </a:extLst>
              </a:tr>
              <a:tr h="6955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Gill Sans MT" charset="0"/>
                          <a:ea typeface="Times New Roman" pitchFamily="18" charset="0"/>
                          <a:cs typeface="Arial" pitchFamily="34" charset="0"/>
                        </a:rPr>
                        <a:t>2</a:t>
                      </a:r>
                      <a:endPar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gn="l" fontAlgn="b"/>
                      <a:r>
                        <a:rPr lang="tr-TR" sz="1100" b="0" i="0" u="none" strike="noStrike" dirty="0">
                          <a:solidFill>
                            <a:srgbClr val="000000"/>
                          </a:solidFill>
                          <a:effectLst/>
                          <a:latin typeface="Calibri" panose="020F0502020204030204" pitchFamily="34" charset="0"/>
                        </a:rPr>
                        <a:t>2 KALEMDEN OLUŞAN YAKACAK ALIMI</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20.09.2022</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MAL ALIMI</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AÇIK İHALE</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GERÇEKLEŞTİ</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gn="r" fontAlgn="ctr"/>
                      <a:r>
                        <a:rPr lang="tr-TR" sz="1000" b="0" i="0" u="none" strike="noStrike" dirty="0">
                          <a:solidFill>
                            <a:srgbClr val="666666"/>
                          </a:solidFill>
                          <a:effectLst/>
                          <a:latin typeface="Helvetica" panose="020B0604020202020204" pitchFamily="34" charset="0"/>
                        </a:rPr>
                        <a:t>997.572,00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extLst>
                  <a:ext uri="{0D108BD9-81ED-4DB2-BD59-A6C34878D82A}">
                    <a16:rowId xmlns:a16="http://schemas.microsoft.com/office/drawing/2014/main" val="10002"/>
                  </a:ext>
                </a:extLst>
              </a:tr>
              <a:tr h="3796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FF0000"/>
                          </a:solidFill>
                          <a:effectLst/>
                          <a:latin typeface="Gill Sans MT" charset="0"/>
                          <a:ea typeface="Times New Roman" pitchFamily="18" charset="0"/>
                          <a:cs typeface="Arial" pitchFamily="34" charset="0"/>
                        </a:rPr>
                        <a:t>3</a:t>
                      </a:r>
                      <a:endParaRPr kumimoji="0" lang="tr-TR" sz="12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gn="l" fontAlgn="b"/>
                      <a:r>
                        <a:rPr lang="tr-TR" sz="900" b="0" i="0" u="none" strike="noStrike" dirty="0">
                          <a:solidFill>
                            <a:srgbClr val="666666"/>
                          </a:solidFill>
                          <a:effectLst/>
                          <a:latin typeface="Helvetica" panose="020B0604020202020204" pitchFamily="34" charset="0"/>
                        </a:rPr>
                        <a:t>GÜVENLİK PERSONELİ İÇİN 26 KALEMDEN </a:t>
                      </a:r>
                      <a:br>
                        <a:rPr lang="tr-TR" sz="900" b="0" i="0" u="none" strike="noStrike" dirty="0">
                          <a:solidFill>
                            <a:srgbClr val="666666"/>
                          </a:solidFill>
                          <a:effectLst/>
                          <a:latin typeface="Helvetica" panose="020B0604020202020204" pitchFamily="34" charset="0"/>
                        </a:rPr>
                      </a:br>
                      <a:r>
                        <a:rPr lang="tr-TR" sz="900" b="0" i="0" u="none" strike="noStrike" dirty="0">
                          <a:solidFill>
                            <a:srgbClr val="666666"/>
                          </a:solidFill>
                          <a:effectLst/>
                          <a:latin typeface="Helvetica" panose="020B0604020202020204" pitchFamily="34" charset="0"/>
                        </a:rPr>
                        <a:t>OLUŞAN YAZLIK VE KIŞLIK KIYAFET ALIMI</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17.06.2022</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MAL ALIMI</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AÇIK İHALE</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GERÇEKLEŞTİ</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gn="r" fontAlgn="b"/>
                      <a:r>
                        <a:rPr lang="tr-TR" sz="1000" b="0" i="0" u="none" strike="noStrike" dirty="0">
                          <a:solidFill>
                            <a:srgbClr val="666666"/>
                          </a:solidFill>
                          <a:effectLst/>
                          <a:latin typeface="Helvetica" panose="020B0604020202020204" pitchFamily="34" charset="0"/>
                        </a:rPr>
                        <a:t>185.740,00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10003"/>
                  </a:ext>
                </a:extLst>
              </a:tr>
              <a:tr h="4790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Gill Sans MT" charset="0"/>
                          <a:ea typeface="Times New Roman" pitchFamily="18" charset="0"/>
                          <a:cs typeface="Arial" pitchFamily="34" charset="0"/>
                        </a:rPr>
                        <a:t>4</a:t>
                      </a:r>
                      <a:endPar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gn="l" fontAlgn="b"/>
                      <a:r>
                        <a:rPr lang="fi-FI" sz="1100" b="0" i="0" u="none" strike="noStrike" dirty="0">
                          <a:solidFill>
                            <a:srgbClr val="000000"/>
                          </a:solidFill>
                          <a:effectLst/>
                          <a:latin typeface="Calibri" panose="020F0502020204030204" pitchFamily="34" charset="0"/>
                        </a:rPr>
                        <a:t>2 KALEMDEN OLUŞAN AKARYAKIT ALIMI</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15.06.2022</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MAL ALIMI</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AÇIK İHALE</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GERÇEKLEŞTİ</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gn="r" fontAlgn="b"/>
                      <a:r>
                        <a:rPr lang="tr-TR" sz="1100" b="0" i="0" u="none" strike="noStrike" dirty="0">
                          <a:solidFill>
                            <a:srgbClr val="000000"/>
                          </a:solidFill>
                          <a:effectLst/>
                          <a:latin typeface="Calibri" panose="020F0502020204030204" pitchFamily="34" charset="0"/>
                        </a:rPr>
                        <a:t>212.110,00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extLst>
                  <a:ext uri="{0D108BD9-81ED-4DB2-BD59-A6C34878D82A}">
                    <a16:rowId xmlns:a16="http://schemas.microsoft.com/office/drawing/2014/main" val="10004"/>
                  </a:ext>
                </a:extLst>
              </a:tr>
              <a:tr h="4790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FF0000"/>
                          </a:solidFill>
                          <a:effectLst/>
                          <a:latin typeface="Gill Sans MT" charset="0"/>
                          <a:ea typeface="Times New Roman" pitchFamily="18" charset="0"/>
                          <a:cs typeface="Arial" pitchFamily="34" charset="0"/>
                        </a:rPr>
                        <a:t>5</a:t>
                      </a:r>
                      <a:endParaRPr kumimoji="0" lang="tr-TR" sz="12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gn="l" fontAlgn="b"/>
                      <a:r>
                        <a:rPr lang="tr-TR" sz="1100" b="0" i="0" u="none" strike="noStrike" dirty="0">
                          <a:solidFill>
                            <a:srgbClr val="000000"/>
                          </a:solidFill>
                          <a:effectLst/>
                          <a:latin typeface="Calibri" panose="020F0502020204030204" pitchFamily="34" charset="0"/>
                        </a:rPr>
                        <a:t>5 KISIMDAN OLUŞAN TEMİZLİK, </a:t>
                      </a:r>
                      <a:br>
                        <a:rPr lang="tr-TR" sz="1100" b="0" i="0" u="none" strike="noStrike" dirty="0">
                          <a:solidFill>
                            <a:srgbClr val="000000"/>
                          </a:solidFill>
                          <a:effectLst/>
                          <a:latin typeface="Calibri" panose="020F0502020204030204" pitchFamily="34" charset="0"/>
                        </a:rPr>
                      </a:br>
                      <a:r>
                        <a:rPr lang="tr-TR" sz="1100" b="0" i="0" u="none" strike="noStrike" dirty="0">
                          <a:solidFill>
                            <a:srgbClr val="000000"/>
                          </a:solidFill>
                          <a:effectLst/>
                          <a:latin typeface="Calibri" panose="020F0502020204030204" pitchFamily="34" charset="0"/>
                        </a:rPr>
                        <a:t>KIRTASİYE, KAĞIT SARF MALZEMESİ İLE </a:t>
                      </a:r>
                      <a:br>
                        <a:rPr lang="tr-TR" sz="1100" b="0" i="0" u="none" strike="noStrike" dirty="0">
                          <a:solidFill>
                            <a:srgbClr val="000000"/>
                          </a:solidFill>
                          <a:effectLst/>
                          <a:latin typeface="Calibri" panose="020F0502020204030204" pitchFamily="34" charset="0"/>
                        </a:rPr>
                      </a:br>
                      <a:r>
                        <a:rPr lang="tr-TR" sz="1100" b="0" i="0" u="none" strike="noStrike" dirty="0">
                          <a:solidFill>
                            <a:srgbClr val="000000"/>
                          </a:solidFill>
                          <a:effectLst/>
                          <a:latin typeface="Calibri" panose="020F0502020204030204" pitchFamily="34" charset="0"/>
                        </a:rPr>
                        <a:t>ORİJİNAL VE MUADİL TONER MAL ALIMI</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24.06.2022</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MAL ALIMI</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AÇIK İHALE</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GERÇEKLEŞTİ</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gn="r" fontAlgn="b"/>
                      <a:r>
                        <a:rPr lang="tr-TR" sz="1100" b="0" i="0" u="none" strike="noStrike" dirty="0">
                          <a:solidFill>
                            <a:srgbClr val="000000"/>
                          </a:solidFill>
                          <a:effectLst/>
                          <a:latin typeface="Calibri" panose="020F0502020204030204" pitchFamily="34" charset="0"/>
                        </a:rPr>
                        <a:t>1.978.890,00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10005"/>
                  </a:ext>
                </a:extLst>
              </a:tr>
              <a:tr h="6955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Gill Sans MT" charset="0"/>
                          <a:ea typeface="Times New Roman" pitchFamily="18" charset="0"/>
                          <a:cs typeface="Arial" pitchFamily="34" charset="0"/>
                        </a:rPr>
                        <a:t>6</a:t>
                      </a:r>
                      <a:endPar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gn="l" fontAlgn="b"/>
                      <a:r>
                        <a:rPr lang="tr-TR" sz="1100" b="0" i="0" u="none" strike="noStrike" dirty="0" smtClean="0">
                          <a:solidFill>
                            <a:srgbClr val="000000"/>
                          </a:solidFill>
                          <a:effectLst/>
                          <a:latin typeface="Calibri" panose="020F0502020204030204" pitchFamily="34" charset="0"/>
                        </a:rPr>
                        <a:t>CONVER</a:t>
                      </a:r>
                      <a:r>
                        <a:rPr lang="tr-TR" sz="1100" b="0" i="0" u="none" strike="noStrike" baseline="0" dirty="0" smtClean="0">
                          <a:solidFill>
                            <a:srgbClr val="000000"/>
                          </a:solidFill>
                          <a:effectLst/>
                          <a:latin typeface="Calibri" panose="020F0502020204030204" pitchFamily="34" charset="0"/>
                        </a:rPr>
                        <a:t> TİPİ BULAŞIK MAKİNESİ ALIMI</a:t>
                      </a:r>
                      <a:endParaRPr lang="tr-TR"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18.05.2022</a:t>
                      </a: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MAL ALIMI</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AÇIK İHALE</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GERÇEKLEŞTİ</a:t>
                      </a:r>
                    </a:p>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gn="r" fontAlgn="b"/>
                      <a:r>
                        <a:rPr lang="tr-TR" sz="1100" b="0" i="0" u="none" strike="noStrike" dirty="0" smtClean="0">
                          <a:solidFill>
                            <a:srgbClr val="000000"/>
                          </a:solidFill>
                          <a:effectLst/>
                          <a:latin typeface="Calibri" panose="020F0502020204030204" pitchFamily="34" charset="0"/>
                        </a:rPr>
                        <a:t>127.800,00₺</a:t>
                      </a:r>
                      <a:endParaRPr lang="tr-TR"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extLst>
                  <a:ext uri="{0D108BD9-81ED-4DB2-BD59-A6C34878D82A}">
                    <a16:rowId xmlns:a16="http://schemas.microsoft.com/office/drawing/2014/main" val="10006"/>
                  </a:ext>
                </a:extLst>
              </a:tr>
              <a:tr h="4790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endParaRPr lang="tr-T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endParaRPr lang="tr-T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gn="r">
                        <a:lnSpc>
                          <a:spcPct val="107000"/>
                        </a:lnSpc>
                        <a:spcAft>
                          <a:spcPts val="0"/>
                        </a:spcAft>
                      </a:pPr>
                      <a:r>
                        <a:rPr lang="tr-TR"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TOPLAM</a:t>
                      </a:r>
                      <a:endParaRPr lang="tr-TR"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5651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gn="r" fontAlgn="b"/>
                      <a:r>
                        <a:rPr lang="tr-TR" sz="1100" b="0" i="0" u="none" strike="noStrike" dirty="0" smtClean="0">
                          <a:solidFill>
                            <a:srgbClr val="000000"/>
                          </a:solidFill>
                          <a:effectLst/>
                          <a:latin typeface="Calibri" panose="020F0502020204030204" pitchFamily="34" charset="0"/>
                        </a:rPr>
                        <a:t>4.167.797,00 </a:t>
                      </a:r>
                      <a:r>
                        <a:rPr lang="tr-TR" sz="1100" b="0" i="0" u="none" strike="noStrike" dirty="0">
                          <a:solidFill>
                            <a:srgbClr val="000000"/>
                          </a:solidFill>
                          <a:effectLst/>
                          <a:latin typeface="Calibri" panose="020F0502020204030204" pitchFamily="34" charset="0"/>
                        </a:rPr>
                        <a:t>₺</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2"/>
          <p:cNvSpPr>
            <a:spLocks noGrp="1" noChangeArrowheads="1"/>
          </p:cNvSpPr>
          <p:nvPr>
            <p:ph type="sldNum" sz="quarter" idx="12"/>
          </p:nvPr>
        </p:nvSpPr>
        <p:spPr bwMode="auto">
          <a:noFill/>
          <a:ln>
            <a:miter lim="800000"/>
            <a:headEnd/>
            <a:tailEnd/>
          </a:ln>
        </p:spPr>
        <p:txBody>
          <a:bodyPr/>
          <a:lstStyle/>
          <a:p>
            <a:fld id="{0C96A0CC-11DD-4589-8AFD-5BA40DEC01F8}" type="slidenum">
              <a:rPr lang="tr-TR" altLang="tr-TR" smtClean="0"/>
              <a:pPr/>
              <a:t>17</a:t>
            </a:fld>
            <a:endParaRPr lang="tr-TR" altLang="tr-TR" smtClean="0"/>
          </a:p>
        </p:txBody>
      </p:sp>
      <p:sp>
        <p:nvSpPr>
          <p:cNvPr id="28677" name="Text Box 466"/>
          <p:cNvSpPr txBox="1">
            <a:spLocks noChangeArrowheads="1"/>
          </p:cNvSpPr>
          <p:nvPr/>
        </p:nvSpPr>
        <p:spPr bwMode="auto">
          <a:xfrm>
            <a:off x="215786" y="677607"/>
            <a:ext cx="10170584" cy="338137"/>
          </a:xfrm>
          <a:prstGeom prst="rect">
            <a:avLst/>
          </a:prstGeom>
          <a:noFill/>
          <a:ln w="9525">
            <a:noFill/>
            <a:miter lim="800000"/>
            <a:headEnd/>
            <a:tailEnd/>
          </a:ln>
        </p:spPr>
        <p:txBody>
          <a:bodyPr>
            <a:spAutoFit/>
          </a:bodyPr>
          <a:lstStyle/>
          <a:p>
            <a:pPr algn="ctr" eaLnBrk="1" hangingPunct="1">
              <a:spcBef>
                <a:spcPct val="50000"/>
              </a:spcBef>
            </a:pPr>
            <a:r>
              <a:rPr lang="tr-TR" altLang="tr-TR" sz="1600" b="1" dirty="0">
                <a:latin typeface="Arial" pitchFamily="34" charset="0"/>
              </a:rPr>
              <a:t>22/D DOĞRUDAN TEMİN İLE YAPILAN ALIMLAR</a:t>
            </a:r>
          </a:p>
        </p:txBody>
      </p:sp>
      <p:graphicFrame>
        <p:nvGraphicFramePr>
          <p:cNvPr id="9" name="Group 74"/>
          <p:cNvGraphicFramePr>
            <a:graphicFrameLocks/>
          </p:cNvGraphicFramePr>
          <p:nvPr>
            <p:extLst>
              <p:ext uri="{D42A27DB-BD31-4B8C-83A1-F6EECF244321}">
                <p14:modId xmlns:p14="http://schemas.microsoft.com/office/powerpoint/2010/main" val="2864500992"/>
              </p:ext>
            </p:extLst>
          </p:nvPr>
        </p:nvGraphicFramePr>
        <p:xfrm>
          <a:off x="1182760" y="1934520"/>
          <a:ext cx="9697076" cy="2247999"/>
        </p:xfrm>
        <a:graphic>
          <a:graphicData uri="http://schemas.openxmlformats.org/drawingml/2006/table">
            <a:tbl>
              <a:tblPr/>
              <a:tblGrid>
                <a:gridCol w="1632181">
                  <a:extLst>
                    <a:ext uri="{9D8B030D-6E8A-4147-A177-3AD203B41FA5}">
                      <a16:colId xmlns:a16="http://schemas.microsoft.com/office/drawing/2014/main" val="20000"/>
                    </a:ext>
                  </a:extLst>
                </a:gridCol>
                <a:gridCol w="1632181">
                  <a:extLst>
                    <a:ext uri="{9D8B030D-6E8A-4147-A177-3AD203B41FA5}">
                      <a16:colId xmlns:a16="http://schemas.microsoft.com/office/drawing/2014/main" val="20001"/>
                    </a:ext>
                  </a:extLst>
                </a:gridCol>
                <a:gridCol w="3360373">
                  <a:extLst>
                    <a:ext uri="{9D8B030D-6E8A-4147-A177-3AD203B41FA5}">
                      <a16:colId xmlns:a16="http://schemas.microsoft.com/office/drawing/2014/main" val="20002"/>
                    </a:ext>
                  </a:extLst>
                </a:gridCol>
                <a:gridCol w="3072341">
                  <a:extLst>
                    <a:ext uri="{9D8B030D-6E8A-4147-A177-3AD203B41FA5}">
                      <a16:colId xmlns:a16="http://schemas.microsoft.com/office/drawing/2014/main" val="20003"/>
                    </a:ext>
                  </a:extLst>
                </a:gridCol>
              </a:tblGrid>
              <a:tr h="94485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800" b="1" i="0" u="none" strike="noStrike" kern="1200" cap="none" normalizeH="0" baseline="0" dirty="0" smtClean="0">
                          <a:ln>
                            <a:noFill/>
                          </a:ln>
                          <a:solidFill>
                            <a:schemeClr val="tx1"/>
                          </a:solidFill>
                          <a:effectLst/>
                          <a:latin typeface="+mn-lt"/>
                          <a:ea typeface="+mn-ea"/>
                          <a:cs typeface="+mn-cs"/>
                        </a:rPr>
                        <a:t>01.01.2022/31.12.2022</a:t>
                      </a: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endParaRPr kumimoji="0" lang="tr-TR" sz="1400" b="0" i="0" u="none" strike="noStrike" kern="1200" cap="none" normalizeH="0" baseline="0" dirty="0" smtClean="0">
                        <a:ln>
                          <a:noFill/>
                        </a:ln>
                        <a:solidFill>
                          <a:schemeClr val="tx1"/>
                        </a:solidFill>
                        <a:effectLst/>
                        <a:latin typeface="+mn-lt"/>
                        <a:ea typeface="+mn-ea"/>
                        <a:cs typeface="+mn-cs"/>
                      </a:endParaRPr>
                    </a:p>
                  </a:txBody>
                  <a:tcPr marL="91438" marR="91438"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8880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Sıra</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Adet</a:t>
                      </a: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Türü</a:t>
                      </a: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Tutar</a:t>
                      </a: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1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1</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tr-TR" dirty="0" smtClean="0"/>
                        <a:t>44</a:t>
                      </a:r>
                      <a:endParaRPr lang="tr-TR" dirty="0"/>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Mal/Hizmet</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1.675.338,68</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170">
                <a:tc gridSpan="3">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Garamond" pitchFamily="18" charset="0"/>
                        </a:rPr>
                        <a:t>TOPLAM:</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1" kern="1200" dirty="0" smtClean="0">
                        <a:solidFill>
                          <a:schemeClr val="tx1"/>
                        </a:solidFill>
                        <a:latin typeface="Arial" charset="0"/>
                        <a:ea typeface="+mn-ea"/>
                        <a:cs typeface="+mn-cs"/>
                      </a:endParaRP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1" kern="1200" dirty="0" smtClean="0">
                        <a:solidFill>
                          <a:schemeClr val="tx1"/>
                        </a:solidFill>
                        <a:latin typeface="Arial" charset="0"/>
                        <a:ea typeface="+mn-ea"/>
                        <a:cs typeface="+mn-cs"/>
                      </a:endParaRP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1.675.338,68</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ctrTitle"/>
          </p:nvPr>
        </p:nvSpPr>
        <p:spPr bwMode="auto">
          <a:xfrm>
            <a:off x="1545225" y="4170750"/>
            <a:ext cx="9791700" cy="1222375"/>
          </a:xfrm>
        </p:spPr>
        <p:txBody>
          <a:bodyPr vert="horz" wrap="square" lIns="91440" tIns="45720" rIns="91440" bIns="45720" numCol="1" anchorCtr="0" compatLnSpc="1">
            <a:prstTxWarp prst="textNoShape">
              <a:avLst/>
            </a:prstTxWarp>
            <a:normAutofit/>
          </a:bodyPr>
          <a:lstStyle/>
          <a:p>
            <a:pPr algn="just" eaLnBrk="1" fontAlgn="auto" hangingPunct="1">
              <a:spcAft>
                <a:spcPts val="0"/>
              </a:spcAft>
              <a:defRPr/>
            </a:pPr>
            <a:r>
              <a:rPr lang="tr-TR" sz="1600" b="1" dirty="0" smtClean="0">
                <a:solidFill>
                  <a:schemeClr val="tx1"/>
                </a:solidFill>
                <a:effectLst/>
                <a:cs typeface="Arial" pitchFamily="34" charset="0"/>
              </a:rPr>
              <a:t>Alımlar yıllık olarak açık ihale ile yapılmakta, ATOS (Akaryakıt Tüketim Otomasyon Sistemi), araçlara kart takılarak ve Garaj Amirliğinin kontrolü altında gerçekleştirilmektedir. </a:t>
            </a:r>
            <a:r>
              <a:rPr lang="tr-TR" sz="1600" b="1" dirty="0" smtClean="0">
                <a:cs typeface="Arial" pitchFamily="34" charset="0"/>
              </a:rPr>
              <a:t>78.483,97</a:t>
            </a:r>
            <a:r>
              <a:rPr lang="tr-TR" sz="1600" b="1" dirty="0" smtClean="0">
                <a:solidFill>
                  <a:schemeClr val="tx1"/>
                </a:solidFill>
                <a:effectLst/>
                <a:cs typeface="Arial" pitchFamily="34" charset="0"/>
              </a:rPr>
              <a:t> </a:t>
            </a:r>
            <a:r>
              <a:rPr lang="tr-TR" sz="1600" b="1" dirty="0" err="1" smtClean="0">
                <a:solidFill>
                  <a:schemeClr val="tx1"/>
                </a:solidFill>
                <a:effectLst/>
                <a:cs typeface="Arial" pitchFamily="34" charset="0"/>
              </a:rPr>
              <a:t>lt</a:t>
            </a:r>
            <a:r>
              <a:rPr lang="tr-TR" sz="1600" b="1" dirty="0" smtClean="0">
                <a:solidFill>
                  <a:schemeClr val="tx1"/>
                </a:solidFill>
                <a:effectLst/>
                <a:cs typeface="Arial" pitchFamily="34" charset="0"/>
              </a:rPr>
              <a:t> Motorin ve </a:t>
            </a:r>
            <a:r>
              <a:rPr lang="tr-TR" sz="1600" b="1" dirty="0" smtClean="0">
                <a:cs typeface="Arial" pitchFamily="34" charset="0"/>
              </a:rPr>
              <a:t>16.197,67</a:t>
            </a:r>
            <a:r>
              <a:rPr lang="tr-TR" sz="1600" b="1" dirty="0" smtClean="0">
                <a:solidFill>
                  <a:schemeClr val="tx1"/>
                </a:solidFill>
                <a:effectLst/>
                <a:cs typeface="Arial" pitchFamily="34" charset="0"/>
              </a:rPr>
              <a:t> </a:t>
            </a:r>
            <a:r>
              <a:rPr lang="tr-TR" sz="1600" b="1" dirty="0" err="1" smtClean="0">
                <a:solidFill>
                  <a:schemeClr val="tx1"/>
                </a:solidFill>
                <a:effectLst/>
                <a:cs typeface="Arial" pitchFamily="34" charset="0"/>
              </a:rPr>
              <a:t>lt</a:t>
            </a:r>
            <a:r>
              <a:rPr lang="tr-TR" sz="1600" b="1" dirty="0" smtClean="0">
                <a:solidFill>
                  <a:schemeClr val="tx1"/>
                </a:solidFill>
                <a:effectLst/>
                <a:cs typeface="Arial" pitchFamily="34" charset="0"/>
              </a:rPr>
              <a:t> Benzin 2022 yılında tüketilmiştir. (Bu yakıtın </a:t>
            </a:r>
            <a:r>
              <a:rPr lang="tr-TR" sz="1600" b="1" dirty="0" smtClean="0">
                <a:solidFill>
                  <a:srgbClr val="FF0000"/>
                </a:solidFill>
                <a:cs typeface="Arial" pitchFamily="34" charset="0"/>
              </a:rPr>
              <a:t>40.338,59</a:t>
            </a:r>
            <a:r>
              <a:rPr lang="tr-TR" sz="1600" b="1" dirty="0" smtClean="0">
                <a:solidFill>
                  <a:schemeClr val="tx1"/>
                </a:solidFill>
                <a:effectLst/>
                <a:cs typeface="Arial" pitchFamily="34" charset="0"/>
              </a:rPr>
              <a:t> </a:t>
            </a:r>
            <a:r>
              <a:rPr lang="tr-TR" sz="1600" b="1" dirty="0" err="1" smtClean="0">
                <a:solidFill>
                  <a:schemeClr val="tx1"/>
                </a:solidFill>
                <a:effectLst/>
                <a:cs typeface="Arial" pitchFamily="34" charset="0"/>
              </a:rPr>
              <a:t>lt</a:t>
            </a:r>
            <a:r>
              <a:rPr lang="tr-TR" sz="1600" b="1" dirty="0" smtClean="0">
                <a:solidFill>
                  <a:schemeClr val="tx1"/>
                </a:solidFill>
                <a:effectLst/>
                <a:cs typeface="Arial" pitchFamily="34" charset="0"/>
              </a:rPr>
              <a:t>’ i jeneratör ve çim biçme makinelerinde kullanılmıştır)</a:t>
            </a:r>
            <a:endParaRPr lang="tr-TR" sz="1600" b="1" dirty="0" smtClean="0">
              <a:solidFill>
                <a:schemeClr val="tx1"/>
              </a:solidFill>
              <a:effectLst/>
            </a:endParaRPr>
          </a:p>
        </p:txBody>
      </p:sp>
      <p:sp>
        <p:nvSpPr>
          <p:cNvPr id="30723" name="Rectangle 22"/>
          <p:cNvSpPr>
            <a:spLocks noGrp="1" noChangeArrowheads="1"/>
          </p:cNvSpPr>
          <p:nvPr>
            <p:ph type="sldNum" sz="quarter" idx="12"/>
          </p:nvPr>
        </p:nvSpPr>
        <p:spPr bwMode="auto">
          <a:noFill/>
          <a:ln>
            <a:miter lim="800000"/>
            <a:headEnd/>
            <a:tailEnd/>
          </a:ln>
        </p:spPr>
        <p:txBody>
          <a:bodyPr/>
          <a:lstStyle/>
          <a:p>
            <a:fld id="{DCCFBAED-D3EB-4AA3-9F6F-7AEA1B11AD42}" type="slidenum">
              <a:rPr lang="tr-TR" altLang="tr-TR" smtClean="0"/>
              <a:pPr/>
              <a:t>18</a:t>
            </a:fld>
            <a:endParaRPr lang="tr-TR" altLang="tr-TR" smtClean="0"/>
          </a:p>
        </p:txBody>
      </p:sp>
      <p:graphicFrame>
        <p:nvGraphicFramePr>
          <p:cNvPr id="77180" name="Group 380"/>
          <p:cNvGraphicFramePr>
            <a:graphicFrameLocks noGrp="1"/>
          </p:cNvGraphicFramePr>
          <p:nvPr>
            <p:ph sz="half" idx="4294967295"/>
            <p:extLst>
              <p:ext uri="{D42A27DB-BD31-4B8C-83A1-F6EECF244321}">
                <p14:modId xmlns:p14="http://schemas.microsoft.com/office/powerpoint/2010/main" val="2691254657"/>
              </p:ext>
            </p:extLst>
          </p:nvPr>
        </p:nvGraphicFramePr>
        <p:xfrm>
          <a:off x="1085393" y="2013853"/>
          <a:ext cx="10081682" cy="1982786"/>
        </p:xfrm>
        <a:graphic>
          <a:graphicData uri="http://schemas.openxmlformats.org/drawingml/2006/table">
            <a:tbl>
              <a:tblPr/>
              <a:tblGrid>
                <a:gridCol w="4437600">
                  <a:extLst>
                    <a:ext uri="{9D8B030D-6E8A-4147-A177-3AD203B41FA5}">
                      <a16:colId xmlns:a16="http://schemas.microsoft.com/office/drawing/2014/main" val="20000"/>
                    </a:ext>
                  </a:extLst>
                </a:gridCol>
                <a:gridCol w="2822041">
                  <a:extLst>
                    <a:ext uri="{9D8B030D-6E8A-4147-A177-3AD203B41FA5}">
                      <a16:colId xmlns:a16="http://schemas.microsoft.com/office/drawing/2014/main" val="20001"/>
                    </a:ext>
                  </a:extLst>
                </a:gridCol>
                <a:gridCol w="2822041">
                  <a:extLst>
                    <a:ext uri="{9D8B030D-6E8A-4147-A177-3AD203B41FA5}">
                      <a16:colId xmlns:a16="http://schemas.microsoft.com/office/drawing/2014/main" val="20002"/>
                    </a:ext>
                  </a:extLst>
                </a:gridCol>
              </a:tblGrid>
              <a:tr h="518121">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rgbClr val="000000"/>
                          </a:solidFill>
                          <a:effectLst/>
                          <a:latin typeface="+mj-lt"/>
                          <a:cs typeface="Arial" charset="0"/>
                        </a:rPr>
                        <a:t>Akaryakıt Alımı </a:t>
                      </a:r>
                      <a:endParaRPr kumimoji="0" lang="tr-TR" sz="1400" b="0" i="0" u="none" strike="noStrike" cap="none" normalizeH="0" baseline="0" dirty="0" smtClean="0">
                        <a:ln>
                          <a:noFill/>
                        </a:ln>
                        <a:solidFill>
                          <a:schemeClr val="tx1"/>
                        </a:solidFill>
                        <a:effectLst/>
                        <a:latin typeface="+mj-lt"/>
                      </a:endParaRPr>
                    </a:p>
                  </a:txBody>
                  <a:tcPr marL="121927" marR="121927" marT="45701" marB="457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cap="none" normalizeH="0" baseline="0" dirty="0" smtClean="0">
                          <a:ln>
                            <a:noFill/>
                          </a:ln>
                          <a:solidFill>
                            <a:schemeClr val="tx1"/>
                          </a:solidFill>
                          <a:effectLst/>
                          <a:latin typeface="+mj-lt"/>
                          <a:cs typeface="Arial" charset="0"/>
                        </a:rPr>
                        <a:t>2021</a:t>
                      </a:r>
                      <a:endParaRPr kumimoji="0" lang="tr-TR" sz="1400" b="0" i="0" u="none" strike="noStrike" cap="none" normalizeH="0" baseline="0" dirty="0" smtClean="0">
                        <a:ln>
                          <a:noFill/>
                        </a:ln>
                        <a:solidFill>
                          <a:schemeClr val="tx1"/>
                        </a:solidFill>
                        <a:effectLst/>
                        <a:latin typeface="+mj-lt"/>
                      </a:endParaRPr>
                    </a:p>
                  </a:txBody>
                  <a:tcPr marL="121927" marR="121927"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cap="none" normalizeH="0" baseline="0" dirty="0" smtClean="0">
                          <a:ln>
                            <a:noFill/>
                          </a:ln>
                          <a:solidFill>
                            <a:schemeClr val="tx1"/>
                          </a:solidFill>
                          <a:effectLst/>
                          <a:latin typeface="+mj-lt"/>
                          <a:cs typeface="Arial" charset="0"/>
                        </a:rPr>
                        <a:t>2022</a:t>
                      </a:r>
                      <a:endParaRPr kumimoji="0" lang="tr-TR" sz="1400" b="0" i="0" u="none" strike="noStrike" cap="none" normalizeH="0" baseline="0" dirty="0" smtClean="0">
                        <a:ln>
                          <a:noFill/>
                        </a:ln>
                        <a:solidFill>
                          <a:schemeClr val="tx1"/>
                        </a:solidFill>
                        <a:effectLst/>
                        <a:latin typeface="+mj-lt"/>
                      </a:endParaRPr>
                    </a:p>
                  </a:txBody>
                  <a:tcPr marL="121927" marR="121927"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0"/>
                  </a:ext>
                </a:extLst>
              </a:tr>
              <a:tr h="49509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charset="0"/>
                          <a:cs typeface="Arial" charset="0"/>
                        </a:rPr>
                        <a:t>Motorin</a:t>
                      </a:r>
                      <a:endParaRPr kumimoji="0" lang="tr-TR" sz="1200" b="0" i="0" u="none" strike="noStrike" cap="none" normalizeH="0" baseline="0" dirty="0" smtClean="0">
                        <a:ln>
                          <a:noFill/>
                        </a:ln>
                        <a:solidFill>
                          <a:schemeClr val="tx1"/>
                        </a:solidFill>
                        <a:effectLst/>
                        <a:latin typeface="Garamond" pitchFamily="18" charset="0"/>
                      </a:endParaRPr>
                    </a:p>
                  </a:txBody>
                  <a:tcPr marL="121927" marR="121927" marT="45701" marB="457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tr-TR" dirty="0" smtClean="0"/>
                        <a:t>51.777,87lt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algn="ctr"/>
                      <a:r>
                        <a:rPr lang="tr-TR" dirty="0" smtClean="0"/>
                        <a:t>78.483,97 </a:t>
                      </a:r>
                      <a:r>
                        <a:rPr lang="tr-TR" dirty="0" err="1" smtClean="0"/>
                        <a:t>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1"/>
                  </a:ext>
                </a:extLst>
              </a:tr>
              <a:tr h="493512">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charset="0"/>
                          <a:cs typeface="Arial" charset="0"/>
                        </a:rPr>
                        <a:t>Kurşunsuz Benzin</a:t>
                      </a:r>
                      <a:endParaRPr kumimoji="0" lang="tr-TR" sz="1200" b="0" i="0" u="none" strike="noStrike" cap="none" normalizeH="0" baseline="0" dirty="0" smtClean="0">
                        <a:ln>
                          <a:noFill/>
                        </a:ln>
                        <a:solidFill>
                          <a:schemeClr val="tx1"/>
                        </a:solidFill>
                        <a:effectLst/>
                        <a:latin typeface="Garamond" pitchFamily="18" charset="0"/>
                      </a:endParaRPr>
                    </a:p>
                  </a:txBody>
                  <a:tcPr marL="121927" marR="121927" marT="45701" marB="457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tr-TR" dirty="0" smtClean="0"/>
                        <a:t>14.178,65lt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algn="ctr"/>
                      <a:r>
                        <a:rPr lang="tr-TR" dirty="0" smtClean="0"/>
                        <a:t>16.197,67 </a:t>
                      </a:r>
                      <a:r>
                        <a:rPr lang="tr-TR" dirty="0" err="1" smtClean="0"/>
                        <a:t>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2"/>
                  </a:ext>
                </a:extLst>
              </a:tr>
              <a:tr h="476055">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charset="0"/>
                          <a:cs typeface="Arial" charset="0"/>
                        </a:rPr>
                        <a:t>Toplam Miktarı </a:t>
                      </a:r>
                      <a:endParaRPr kumimoji="0" lang="tr-TR" sz="1200" b="0" i="0" u="none" strike="noStrike" cap="none" normalizeH="0" baseline="0" dirty="0" smtClean="0">
                        <a:ln>
                          <a:noFill/>
                        </a:ln>
                        <a:solidFill>
                          <a:schemeClr val="tx1"/>
                        </a:solidFill>
                        <a:effectLst/>
                        <a:latin typeface="Garamond" pitchFamily="18" charset="0"/>
                      </a:endParaRPr>
                    </a:p>
                  </a:txBody>
                  <a:tcPr marL="121927" marR="121927" marT="45701" marB="457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tr-TR" dirty="0" smtClean="0"/>
                        <a:t>65.956,52lt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algn="ctr"/>
                      <a:r>
                        <a:rPr lang="tr-TR" dirty="0" smtClean="0"/>
                        <a:t>94.681,64 </a:t>
                      </a:r>
                      <a:r>
                        <a:rPr lang="tr-TR" dirty="0" err="1" smtClean="0"/>
                        <a:t>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3"/>
                  </a:ext>
                </a:extLst>
              </a:tr>
            </a:tbl>
          </a:graphicData>
        </a:graphic>
      </p:graphicFrame>
      <p:sp>
        <p:nvSpPr>
          <p:cNvPr id="30748" name="Rectangle 36"/>
          <p:cNvSpPr>
            <a:spLocks noChangeArrowheads="1"/>
          </p:cNvSpPr>
          <p:nvPr/>
        </p:nvSpPr>
        <p:spPr bwMode="auto">
          <a:xfrm>
            <a:off x="1583267" y="4365626"/>
            <a:ext cx="10274300" cy="1800225"/>
          </a:xfrm>
          <a:prstGeom prst="rect">
            <a:avLst/>
          </a:prstGeom>
          <a:noFill/>
          <a:ln w="9525">
            <a:noFill/>
            <a:miter lim="800000"/>
            <a:headEnd/>
            <a:tailEnd/>
          </a:ln>
        </p:spPr>
        <p:txBody>
          <a:bodyPr anchor="ctr" anchorCtr="1"/>
          <a:lstStyle/>
          <a:p>
            <a:pPr algn="ctr"/>
            <a:endParaRPr lang="tr-TR" altLang="tr-TR" sz="2800" b="1">
              <a:solidFill>
                <a:schemeClr val="tx2"/>
              </a:solidFill>
            </a:endParaRPr>
          </a:p>
        </p:txBody>
      </p:sp>
      <p:sp>
        <p:nvSpPr>
          <p:cNvPr id="30749" name="Text Box 280"/>
          <p:cNvSpPr txBox="1">
            <a:spLocks noChangeArrowheads="1"/>
          </p:cNvSpPr>
          <p:nvPr/>
        </p:nvSpPr>
        <p:spPr bwMode="auto">
          <a:xfrm>
            <a:off x="1431382" y="1094303"/>
            <a:ext cx="8737600" cy="954107"/>
          </a:xfrm>
          <a:prstGeom prst="rect">
            <a:avLst/>
          </a:prstGeom>
          <a:noFill/>
          <a:ln w="9525">
            <a:noFill/>
            <a:miter lim="800000"/>
            <a:headEnd/>
            <a:tailEnd/>
          </a:ln>
        </p:spPr>
        <p:txBody>
          <a:bodyPr>
            <a:spAutoFit/>
          </a:bodyPr>
          <a:lstStyle/>
          <a:p>
            <a:pPr eaLnBrk="1" hangingPunct="1">
              <a:spcBef>
                <a:spcPct val="50000"/>
              </a:spcBef>
            </a:pPr>
            <a:r>
              <a:rPr lang="tr-TR" altLang="tr-TR" sz="1600" b="1" dirty="0">
                <a:latin typeface="Arial" pitchFamily="34" charset="0"/>
              </a:rPr>
              <a:t>Rektörlük Taşıt Cetveline kayıtlı ve İdari Birimlerde kullanılan araçlara alınan akaryakıt miktarları</a:t>
            </a:r>
            <a:r>
              <a:rPr lang="tr-TR" altLang="tr-TR" sz="1600" b="1" dirty="0" smtClean="0">
                <a:latin typeface="Arial" pitchFamily="34" charset="0"/>
              </a:rPr>
              <a:t>:</a:t>
            </a:r>
          </a:p>
          <a:p>
            <a:pPr eaLnBrk="1" hangingPunct="1">
              <a:spcBef>
                <a:spcPct val="50000"/>
              </a:spcBef>
            </a:pPr>
            <a:endParaRPr lang="tr-TR" altLang="tr-TR" sz="1600" b="1" dirty="0">
              <a:latin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4 Slayt Numarası Yer Tutucusu"/>
          <p:cNvSpPr>
            <a:spLocks noGrp="1"/>
          </p:cNvSpPr>
          <p:nvPr>
            <p:ph type="sldNum" sz="quarter" idx="12"/>
          </p:nvPr>
        </p:nvSpPr>
        <p:spPr bwMode="auto">
          <a:noFill/>
          <a:ln>
            <a:miter lim="800000"/>
            <a:headEnd/>
            <a:tailEnd/>
          </a:ln>
        </p:spPr>
        <p:txBody>
          <a:bodyPr/>
          <a:lstStyle/>
          <a:p>
            <a:fld id="{6D5A3E19-59B5-482E-9C10-206EE0849960}" type="slidenum">
              <a:rPr lang="tr-TR" altLang="tr-TR" smtClean="0"/>
              <a:pPr/>
              <a:t>19</a:t>
            </a:fld>
            <a:endParaRPr lang="tr-TR" altLang="tr-TR" smtClean="0"/>
          </a:p>
        </p:txBody>
      </p:sp>
      <p:graphicFrame>
        <p:nvGraphicFramePr>
          <p:cNvPr id="8" name="7 Tablo"/>
          <p:cNvGraphicFramePr>
            <a:graphicFrameLocks noGrp="1"/>
          </p:cNvGraphicFramePr>
          <p:nvPr>
            <p:extLst>
              <p:ext uri="{D42A27DB-BD31-4B8C-83A1-F6EECF244321}">
                <p14:modId xmlns:p14="http://schemas.microsoft.com/office/powerpoint/2010/main" val="2567530870"/>
              </p:ext>
            </p:extLst>
          </p:nvPr>
        </p:nvGraphicFramePr>
        <p:xfrm>
          <a:off x="149629" y="106322"/>
          <a:ext cx="11928958" cy="5528880"/>
        </p:xfrm>
        <a:graphic>
          <a:graphicData uri="http://schemas.openxmlformats.org/drawingml/2006/table">
            <a:tbl>
              <a:tblPr/>
              <a:tblGrid>
                <a:gridCol w="1820487">
                  <a:extLst>
                    <a:ext uri="{9D8B030D-6E8A-4147-A177-3AD203B41FA5}">
                      <a16:colId xmlns:a16="http://schemas.microsoft.com/office/drawing/2014/main" val="20000"/>
                    </a:ext>
                  </a:extLst>
                </a:gridCol>
                <a:gridCol w="939339">
                  <a:extLst>
                    <a:ext uri="{9D8B030D-6E8A-4147-A177-3AD203B41FA5}">
                      <a16:colId xmlns:a16="http://schemas.microsoft.com/office/drawing/2014/main" val="2819915373"/>
                    </a:ext>
                  </a:extLst>
                </a:gridCol>
                <a:gridCol w="764770">
                  <a:extLst>
                    <a:ext uri="{9D8B030D-6E8A-4147-A177-3AD203B41FA5}">
                      <a16:colId xmlns:a16="http://schemas.microsoft.com/office/drawing/2014/main" val="20003"/>
                    </a:ext>
                  </a:extLst>
                </a:gridCol>
                <a:gridCol w="748146">
                  <a:extLst>
                    <a:ext uri="{9D8B030D-6E8A-4147-A177-3AD203B41FA5}">
                      <a16:colId xmlns:a16="http://schemas.microsoft.com/office/drawing/2014/main" val="20004"/>
                    </a:ext>
                  </a:extLst>
                </a:gridCol>
                <a:gridCol w="714894">
                  <a:extLst>
                    <a:ext uri="{9D8B030D-6E8A-4147-A177-3AD203B41FA5}">
                      <a16:colId xmlns:a16="http://schemas.microsoft.com/office/drawing/2014/main" val="20005"/>
                    </a:ext>
                  </a:extLst>
                </a:gridCol>
                <a:gridCol w="856211">
                  <a:extLst>
                    <a:ext uri="{9D8B030D-6E8A-4147-A177-3AD203B41FA5}">
                      <a16:colId xmlns:a16="http://schemas.microsoft.com/office/drawing/2014/main" val="20006"/>
                    </a:ext>
                  </a:extLst>
                </a:gridCol>
                <a:gridCol w="781397">
                  <a:extLst>
                    <a:ext uri="{9D8B030D-6E8A-4147-A177-3AD203B41FA5}">
                      <a16:colId xmlns:a16="http://schemas.microsoft.com/office/drawing/2014/main" val="20007"/>
                    </a:ext>
                  </a:extLst>
                </a:gridCol>
                <a:gridCol w="798022">
                  <a:extLst>
                    <a:ext uri="{9D8B030D-6E8A-4147-A177-3AD203B41FA5}">
                      <a16:colId xmlns:a16="http://schemas.microsoft.com/office/drawing/2014/main" val="20008"/>
                    </a:ext>
                  </a:extLst>
                </a:gridCol>
                <a:gridCol w="764770">
                  <a:extLst>
                    <a:ext uri="{9D8B030D-6E8A-4147-A177-3AD203B41FA5}">
                      <a16:colId xmlns:a16="http://schemas.microsoft.com/office/drawing/2014/main" val="20009"/>
                    </a:ext>
                  </a:extLst>
                </a:gridCol>
                <a:gridCol w="731520">
                  <a:extLst>
                    <a:ext uri="{9D8B030D-6E8A-4147-A177-3AD203B41FA5}">
                      <a16:colId xmlns:a16="http://schemas.microsoft.com/office/drawing/2014/main" val="20010"/>
                    </a:ext>
                  </a:extLst>
                </a:gridCol>
                <a:gridCol w="706582">
                  <a:extLst>
                    <a:ext uri="{9D8B030D-6E8A-4147-A177-3AD203B41FA5}">
                      <a16:colId xmlns:a16="http://schemas.microsoft.com/office/drawing/2014/main" val="20011"/>
                    </a:ext>
                  </a:extLst>
                </a:gridCol>
                <a:gridCol w="789709">
                  <a:extLst>
                    <a:ext uri="{9D8B030D-6E8A-4147-A177-3AD203B41FA5}">
                      <a16:colId xmlns:a16="http://schemas.microsoft.com/office/drawing/2014/main" val="20012"/>
                    </a:ext>
                  </a:extLst>
                </a:gridCol>
                <a:gridCol w="756459">
                  <a:extLst>
                    <a:ext uri="{9D8B030D-6E8A-4147-A177-3AD203B41FA5}">
                      <a16:colId xmlns:a16="http://schemas.microsoft.com/office/drawing/2014/main" val="20013"/>
                    </a:ext>
                  </a:extLst>
                </a:gridCol>
                <a:gridCol w="756652">
                  <a:extLst>
                    <a:ext uri="{9D8B030D-6E8A-4147-A177-3AD203B41FA5}">
                      <a16:colId xmlns:a16="http://schemas.microsoft.com/office/drawing/2014/main" val="811169913"/>
                    </a:ext>
                  </a:extLst>
                </a:gridCol>
              </a:tblGrid>
              <a:tr h="254194">
                <a:tc>
                  <a:txBody>
                    <a:bodyPr/>
                    <a:lstStyle/>
                    <a:p>
                      <a:pPr algn="l" fontAlgn="ctr"/>
                      <a:r>
                        <a:rPr lang="tr-TR" sz="1100" b="1" i="0" u="none" strike="noStrike">
                          <a:solidFill>
                            <a:srgbClr val="000000"/>
                          </a:solidFill>
                          <a:effectLst/>
                          <a:latin typeface="Times New Roman" panose="02020603050405020304" pitchFamily="18" charset="0"/>
                        </a:rPr>
                        <a:t>ARAÇ PLAKASI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000" b="1" i="0" u="none" strike="noStrike">
                          <a:solidFill>
                            <a:srgbClr val="000000"/>
                          </a:solidFill>
                          <a:effectLst/>
                          <a:latin typeface="Times New Roman" panose="02020603050405020304" pitchFamily="18" charset="0"/>
                        </a:rPr>
                        <a:t>OCAK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000" b="1" i="0" u="none" strike="noStrike">
                          <a:solidFill>
                            <a:srgbClr val="000000"/>
                          </a:solidFill>
                          <a:effectLst/>
                          <a:latin typeface="Times New Roman" panose="02020603050405020304" pitchFamily="18" charset="0"/>
                        </a:rPr>
                        <a:t>ŞUBAT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000" b="1" i="0" u="none" strike="noStrike">
                          <a:solidFill>
                            <a:srgbClr val="000000"/>
                          </a:solidFill>
                          <a:effectLst/>
                          <a:latin typeface="Times New Roman" panose="02020603050405020304" pitchFamily="18" charset="0"/>
                        </a:rPr>
                        <a:t>MART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000" b="1" i="0" u="none" strike="noStrike" dirty="0">
                          <a:solidFill>
                            <a:srgbClr val="000000"/>
                          </a:solidFill>
                          <a:effectLst/>
                          <a:latin typeface="Times New Roman" panose="02020603050405020304" pitchFamily="18" charset="0"/>
                        </a:rPr>
                        <a:t>NİSAN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000" b="1" i="0" u="none" strike="noStrike">
                          <a:solidFill>
                            <a:srgbClr val="000000"/>
                          </a:solidFill>
                          <a:effectLst/>
                          <a:latin typeface="Times New Roman" panose="02020603050405020304" pitchFamily="18" charset="0"/>
                        </a:rPr>
                        <a:t>MAYIS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000" b="1" i="0" u="none" strike="noStrike">
                          <a:solidFill>
                            <a:srgbClr val="000000"/>
                          </a:solidFill>
                          <a:effectLst/>
                          <a:latin typeface="Times New Roman" panose="02020603050405020304" pitchFamily="18" charset="0"/>
                        </a:rPr>
                        <a:t>HAZİRAN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000" b="1" i="0" u="none" strike="noStrike">
                          <a:solidFill>
                            <a:srgbClr val="000000"/>
                          </a:solidFill>
                          <a:effectLst/>
                          <a:latin typeface="Times New Roman" panose="02020603050405020304" pitchFamily="18" charset="0"/>
                        </a:rPr>
                        <a:t>TEMMUZ</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000" b="1" i="0" u="none" strike="noStrike">
                          <a:solidFill>
                            <a:srgbClr val="000000"/>
                          </a:solidFill>
                          <a:effectLst/>
                          <a:latin typeface="Times New Roman" panose="02020603050405020304" pitchFamily="18" charset="0"/>
                        </a:rPr>
                        <a:t>AĞUSTOS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000" b="1" i="0" u="none" strike="noStrike">
                          <a:solidFill>
                            <a:srgbClr val="000000"/>
                          </a:solidFill>
                          <a:effectLst/>
                          <a:latin typeface="Times New Roman" panose="02020603050405020304" pitchFamily="18" charset="0"/>
                        </a:rPr>
                        <a:t>EYLÜL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000" b="1" i="0" u="none" strike="noStrike">
                          <a:solidFill>
                            <a:srgbClr val="000000"/>
                          </a:solidFill>
                          <a:effectLst/>
                          <a:latin typeface="Times New Roman" panose="02020603050405020304" pitchFamily="18" charset="0"/>
                        </a:rPr>
                        <a:t>EKİM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000" b="1" i="0" u="none" strike="noStrike">
                          <a:solidFill>
                            <a:srgbClr val="000000"/>
                          </a:solidFill>
                          <a:effectLst/>
                          <a:latin typeface="Times New Roman" panose="02020603050405020304" pitchFamily="18" charset="0"/>
                        </a:rPr>
                        <a:t>KASIM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000" b="1" i="0" u="none" strike="noStrike">
                          <a:solidFill>
                            <a:srgbClr val="000000"/>
                          </a:solidFill>
                          <a:effectLst/>
                          <a:latin typeface="Times New Roman" panose="02020603050405020304" pitchFamily="18" charset="0"/>
                        </a:rPr>
                        <a:t>ARALIK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100" b="1" i="0" u="none" strike="noStrike">
                          <a:solidFill>
                            <a:srgbClr val="000000"/>
                          </a:solidFill>
                          <a:effectLst/>
                          <a:latin typeface="Times New Roman" panose="02020603050405020304" pitchFamily="18" charset="0"/>
                        </a:rPr>
                        <a:t>2022 TOP.YAK.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275041">
                <a:tc>
                  <a:txBody>
                    <a:bodyPr/>
                    <a:lstStyle/>
                    <a:p>
                      <a:pPr algn="ctr" fontAlgn="ctr"/>
                      <a:r>
                        <a:rPr lang="tr-TR" sz="1200" b="1" i="0" u="none" strike="noStrike">
                          <a:solidFill>
                            <a:srgbClr val="000000"/>
                          </a:solidFill>
                          <a:effectLst/>
                          <a:latin typeface="Times New Roman" panose="02020603050405020304" pitchFamily="18" charset="0"/>
                        </a:rPr>
                        <a:t>56 AZ 339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102,51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109,86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109,44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68,88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139,82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193,38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120,95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67,47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110,42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160,50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103,57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139,08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1425,88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58863">
                <a:tc>
                  <a:txBody>
                    <a:bodyPr/>
                    <a:lstStyle/>
                    <a:p>
                      <a:pPr algn="ctr" fontAlgn="ctr"/>
                      <a:r>
                        <a:rPr lang="tr-TR" sz="1200" b="1" i="0" u="none" strike="noStrike">
                          <a:solidFill>
                            <a:srgbClr val="000000"/>
                          </a:solidFill>
                          <a:effectLst/>
                          <a:latin typeface="Times New Roman" panose="02020603050405020304" pitchFamily="18" charset="0"/>
                        </a:rPr>
                        <a:t>56 AZ 338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91,94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54,70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56,34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94,31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134,45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56,06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137,63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112,13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179,90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117,68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125,39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1221,53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258863">
                <a:tc>
                  <a:txBody>
                    <a:bodyPr/>
                    <a:lstStyle/>
                    <a:p>
                      <a:pPr algn="ctr" fontAlgn="ctr"/>
                      <a:r>
                        <a:rPr lang="tr-TR" sz="1200" b="1" i="0" u="none" strike="noStrike">
                          <a:solidFill>
                            <a:srgbClr val="000000"/>
                          </a:solidFill>
                          <a:effectLst/>
                          <a:latin typeface="Times New Roman" panose="02020603050405020304" pitchFamily="18" charset="0"/>
                        </a:rPr>
                        <a:t>56 AZ 337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63,67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180,08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229,57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108,68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208,91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186,68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182,66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151,33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226,03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110,76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160,03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1827,87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r h="218416">
                <a:tc>
                  <a:txBody>
                    <a:bodyPr/>
                    <a:lstStyle/>
                    <a:p>
                      <a:pPr algn="ctr" fontAlgn="ctr"/>
                      <a:r>
                        <a:rPr lang="tr-TR" sz="1200" b="1" i="0" u="none" strike="noStrike">
                          <a:solidFill>
                            <a:srgbClr val="000000"/>
                          </a:solidFill>
                          <a:effectLst/>
                          <a:latin typeface="Times New Roman" panose="02020603050405020304" pitchFamily="18" charset="0"/>
                        </a:rPr>
                        <a:t>56 AZ 258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128,23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178,11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171,19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66,26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104,13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218,37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174,39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147,95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166,01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232,91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190,23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188,55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1966,33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4"/>
                  </a:ext>
                </a:extLst>
              </a:tr>
              <a:tr h="234596">
                <a:tc>
                  <a:txBody>
                    <a:bodyPr/>
                    <a:lstStyle/>
                    <a:p>
                      <a:pPr algn="ctr" fontAlgn="ctr"/>
                      <a:r>
                        <a:rPr lang="tr-TR" sz="1200" b="1" i="0" u="none" strike="noStrike">
                          <a:solidFill>
                            <a:srgbClr val="000000"/>
                          </a:solidFill>
                          <a:effectLst/>
                          <a:latin typeface="Times New Roman" panose="02020603050405020304" pitchFamily="18" charset="0"/>
                        </a:rPr>
                        <a:t>56 AZ 259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138,86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167,56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208,52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29,19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155,00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192,68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111,88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154,00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125,45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165,68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202,40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151,46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1802,68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5"/>
                  </a:ext>
                </a:extLst>
              </a:tr>
              <a:tr h="210326">
                <a:tc>
                  <a:txBody>
                    <a:bodyPr/>
                    <a:lstStyle/>
                    <a:p>
                      <a:pPr algn="ctr" fontAlgn="ctr"/>
                      <a:r>
                        <a:rPr lang="tr-TR" sz="1200" b="1" i="0" u="none" strike="noStrike">
                          <a:solidFill>
                            <a:srgbClr val="000000"/>
                          </a:solidFill>
                          <a:effectLst/>
                          <a:latin typeface="Times New Roman" panose="02020603050405020304" pitchFamily="18" charset="0"/>
                        </a:rPr>
                        <a:t>56 AZ 261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256,83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186,77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161,32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104,09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311,09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289,64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194,17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268,68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243,99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252,06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264,54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225,27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2758,45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6"/>
                  </a:ext>
                </a:extLst>
              </a:tr>
              <a:tr h="266952">
                <a:tc>
                  <a:txBody>
                    <a:bodyPr/>
                    <a:lstStyle/>
                    <a:p>
                      <a:pPr algn="ctr" fontAlgn="ctr"/>
                      <a:r>
                        <a:rPr lang="tr-TR" sz="1200" b="1" i="0" u="none" strike="noStrike">
                          <a:solidFill>
                            <a:srgbClr val="000000"/>
                          </a:solidFill>
                          <a:effectLst/>
                          <a:latin typeface="Times New Roman" panose="02020603050405020304" pitchFamily="18" charset="0"/>
                        </a:rPr>
                        <a:t>56 AZ 319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232,31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222,12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708,17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146,24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328,06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448,94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466,32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332,58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220,50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580,51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239,66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401,59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4327,00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7"/>
                  </a:ext>
                </a:extLst>
              </a:tr>
              <a:tr h="283133">
                <a:tc>
                  <a:txBody>
                    <a:bodyPr/>
                    <a:lstStyle/>
                    <a:p>
                      <a:pPr algn="ctr" fontAlgn="ctr"/>
                      <a:r>
                        <a:rPr lang="tr-TR" sz="1200" b="1" i="0" u="none" strike="noStrike">
                          <a:solidFill>
                            <a:srgbClr val="000000"/>
                          </a:solidFill>
                          <a:effectLst/>
                          <a:latin typeface="Times New Roman" panose="02020603050405020304" pitchFamily="18" charset="0"/>
                        </a:rPr>
                        <a:t>56 AV 298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427,20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346,47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407,26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164,42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329,31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374,56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273,87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271,44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318,52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386,08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370,43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376,63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4046,19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
                  </a:ext>
                </a:extLst>
              </a:tr>
              <a:tr h="202217">
                <a:tc>
                  <a:txBody>
                    <a:bodyPr/>
                    <a:lstStyle/>
                    <a:p>
                      <a:pPr algn="ctr" fontAlgn="ctr"/>
                      <a:r>
                        <a:rPr lang="tr-TR" sz="1200" b="1" i="0" u="none" strike="noStrike">
                          <a:solidFill>
                            <a:srgbClr val="000000"/>
                          </a:solidFill>
                          <a:effectLst/>
                          <a:latin typeface="Times New Roman" panose="02020603050405020304" pitchFamily="18" charset="0"/>
                        </a:rPr>
                        <a:t>56 AV 690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401,56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310,64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597,47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245,85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378,30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501,12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704,08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635,56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437,47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722,70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4934,75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9"/>
                  </a:ext>
                </a:extLst>
              </a:tr>
              <a:tr h="202217">
                <a:tc>
                  <a:txBody>
                    <a:bodyPr/>
                    <a:lstStyle/>
                    <a:p>
                      <a:pPr algn="ctr" fontAlgn="ctr"/>
                      <a:r>
                        <a:rPr lang="tr-TR" sz="1200" b="1" i="0" u="none" strike="noStrike">
                          <a:solidFill>
                            <a:srgbClr val="000000"/>
                          </a:solidFill>
                          <a:effectLst/>
                          <a:latin typeface="Times New Roman" panose="02020603050405020304" pitchFamily="18" charset="0"/>
                        </a:rPr>
                        <a:t>56 AV 297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130,80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68,93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117,14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60,08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151,08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64,66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69,01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64,38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65,31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791,39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62807969"/>
                  </a:ext>
                </a:extLst>
              </a:tr>
              <a:tr h="226504">
                <a:tc>
                  <a:txBody>
                    <a:bodyPr/>
                    <a:lstStyle/>
                    <a:p>
                      <a:pPr algn="ctr" fontAlgn="ctr"/>
                      <a:r>
                        <a:rPr lang="tr-TR" sz="1200" b="1" i="0" u="none" strike="noStrike">
                          <a:solidFill>
                            <a:srgbClr val="000000"/>
                          </a:solidFill>
                          <a:effectLst/>
                          <a:latin typeface="Times New Roman" panose="02020603050405020304" pitchFamily="18" charset="0"/>
                        </a:rPr>
                        <a:t>56 AV 299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81,47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94,25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65,69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97,39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226,63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294,28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292,17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427,67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278,81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123,90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166,50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188,40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2337,16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0"/>
                  </a:ext>
                </a:extLst>
              </a:tr>
              <a:tr h="258863">
                <a:tc>
                  <a:txBody>
                    <a:bodyPr/>
                    <a:lstStyle/>
                    <a:p>
                      <a:pPr algn="ctr" fontAlgn="ctr"/>
                      <a:r>
                        <a:rPr lang="tr-TR" sz="1200" b="1" i="0" u="none" strike="noStrike">
                          <a:solidFill>
                            <a:srgbClr val="000000"/>
                          </a:solidFill>
                          <a:effectLst/>
                          <a:latin typeface="Times New Roman" panose="02020603050405020304" pitchFamily="18" charset="0"/>
                        </a:rPr>
                        <a:t>56 AE 595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249,86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217,69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350,56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165,65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306,52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dirty="0">
                          <a:solidFill>
                            <a:srgbClr val="000000"/>
                          </a:solidFill>
                          <a:effectLst/>
                          <a:latin typeface="Times New Roman" panose="02020603050405020304" pitchFamily="18" charset="0"/>
                        </a:rPr>
                        <a:t>414,96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187,95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217,59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315,10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261,35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388,47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391,69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3467,39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1"/>
                  </a:ext>
                </a:extLst>
              </a:tr>
              <a:tr h="258863">
                <a:tc>
                  <a:txBody>
                    <a:bodyPr/>
                    <a:lstStyle/>
                    <a:p>
                      <a:pPr algn="ctr" fontAlgn="ctr"/>
                      <a:r>
                        <a:rPr lang="tr-TR" sz="1200" b="1" i="0" u="none" strike="noStrike">
                          <a:solidFill>
                            <a:srgbClr val="000000"/>
                          </a:solidFill>
                          <a:effectLst/>
                          <a:latin typeface="Times New Roman" panose="02020603050405020304" pitchFamily="18" charset="0"/>
                        </a:rPr>
                        <a:t>56 AT 598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434,43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313,13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399,77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300,87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662,04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739,10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275,2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292,83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258,84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593,87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579,58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510,50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5360,16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2"/>
                  </a:ext>
                </a:extLst>
              </a:tr>
              <a:tr h="266952">
                <a:tc>
                  <a:txBody>
                    <a:bodyPr/>
                    <a:lstStyle/>
                    <a:p>
                      <a:pPr algn="ctr" fontAlgn="ctr"/>
                      <a:r>
                        <a:rPr lang="tr-TR" sz="1200" b="1" i="0" u="none" strike="noStrike">
                          <a:solidFill>
                            <a:srgbClr val="000000"/>
                          </a:solidFill>
                          <a:effectLst/>
                          <a:latin typeface="Times New Roman" panose="02020603050405020304" pitchFamily="18" charset="0"/>
                        </a:rPr>
                        <a:t>56 AT 435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272,36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171,18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295,64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186,01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510,89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616,12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167,21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339,21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155,60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456,83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320,64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319,95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3811,64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3"/>
                  </a:ext>
                </a:extLst>
              </a:tr>
              <a:tr h="226504">
                <a:tc>
                  <a:txBody>
                    <a:bodyPr/>
                    <a:lstStyle/>
                    <a:p>
                      <a:pPr algn="ctr" fontAlgn="ctr"/>
                      <a:r>
                        <a:rPr lang="tr-TR" sz="1200" b="1" i="0" u="none" strike="noStrike">
                          <a:solidFill>
                            <a:srgbClr val="000000"/>
                          </a:solidFill>
                          <a:effectLst/>
                          <a:latin typeface="Times New Roman" panose="02020603050405020304" pitchFamily="18" charset="0"/>
                        </a:rPr>
                        <a:t>56 AAB026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175,01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297,21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516,09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235,35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443,86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643,05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176,98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307,93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137,20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550,27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532,32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492,00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4507,27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4"/>
                  </a:ext>
                </a:extLst>
              </a:tr>
              <a:tr h="258863">
                <a:tc>
                  <a:txBody>
                    <a:bodyPr/>
                    <a:lstStyle/>
                    <a:p>
                      <a:pPr algn="ctr" fontAlgn="ctr"/>
                      <a:r>
                        <a:rPr lang="tr-TR" sz="1200" b="1" i="0" u="none" strike="noStrike">
                          <a:solidFill>
                            <a:srgbClr val="000000"/>
                          </a:solidFill>
                          <a:effectLst/>
                          <a:latin typeface="Times New Roman" panose="02020603050405020304" pitchFamily="18" charset="0"/>
                        </a:rPr>
                        <a:t>56 AV 976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455,55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193,63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582,52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198,84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699,74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362,78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437,08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294,60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401,81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397,59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385,79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4409,93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5"/>
                  </a:ext>
                </a:extLst>
              </a:tr>
              <a:tr h="202217">
                <a:tc>
                  <a:txBody>
                    <a:bodyPr/>
                    <a:lstStyle/>
                    <a:p>
                      <a:pPr algn="ctr" fontAlgn="ctr"/>
                      <a:r>
                        <a:rPr lang="tr-TR" sz="1200" b="1" i="0" u="none" strike="noStrike">
                          <a:solidFill>
                            <a:srgbClr val="000000"/>
                          </a:solidFill>
                          <a:effectLst/>
                          <a:latin typeface="Times New Roman" panose="02020603050405020304" pitchFamily="18" charset="0"/>
                        </a:rPr>
                        <a:t>JENERATÖR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3010,67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2117,27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8293,56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2813,23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3232,77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9134,76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4906,47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460,76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4801,17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39470,66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6"/>
                  </a:ext>
                </a:extLst>
              </a:tr>
              <a:tr h="202217">
                <a:tc>
                  <a:txBody>
                    <a:bodyPr/>
                    <a:lstStyle/>
                    <a:p>
                      <a:pPr algn="ctr" fontAlgn="ctr"/>
                      <a:r>
                        <a:rPr lang="tr-TR" sz="1200" b="1" i="0" u="none" strike="noStrike">
                          <a:solidFill>
                            <a:srgbClr val="000000"/>
                          </a:solidFill>
                          <a:effectLst/>
                          <a:latin typeface="Times New Roman" panose="02020603050405020304" pitchFamily="18" charset="0"/>
                        </a:rPr>
                        <a:t>ÇİM MAK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99,43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115,39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254,16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134,26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134,87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129,82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867,93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230517757"/>
                  </a:ext>
                </a:extLst>
              </a:tr>
              <a:tr h="258863">
                <a:tc>
                  <a:txBody>
                    <a:bodyPr/>
                    <a:lstStyle/>
                    <a:p>
                      <a:pPr algn="ctr" fontAlgn="ctr"/>
                      <a:r>
                        <a:rPr lang="tr-TR" sz="1200" b="1" i="0" u="none" strike="noStrike">
                          <a:solidFill>
                            <a:srgbClr val="000000"/>
                          </a:solidFill>
                          <a:effectLst/>
                          <a:latin typeface="Times New Roman" panose="02020603050405020304" pitchFamily="18" charset="0"/>
                        </a:rPr>
                        <a:t>56 AZ 262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1055,09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2027,38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795,30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160,27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4038,04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7"/>
                  </a:ext>
                </a:extLst>
              </a:tr>
              <a:tr h="209171">
                <a:tc>
                  <a:txBody>
                    <a:bodyPr/>
                    <a:lstStyle/>
                    <a:p>
                      <a:pPr algn="ctr" fontAlgn="ctr"/>
                      <a:r>
                        <a:rPr lang="tr-TR" sz="1200" b="1" i="0" u="none" strike="noStrike">
                          <a:solidFill>
                            <a:srgbClr val="000000"/>
                          </a:solidFill>
                          <a:effectLst/>
                          <a:latin typeface="Times New Roman" panose="02020603050405020304" pitchFamily="18" charset="0"/>
                        </a:rPr>
                        <a:t>56 AT 030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142,77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255,96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201,40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600,13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8"/>
                  </a:ext>
                </a:extLst>
              </a:tr>
              <a:tr h="202217">
                <a:tc>
                  <a:txBody>
                    <a:bodyPr/>
                    <a:lstStyle/>
                    <a:p>
                      <a:pPr algn="ctr" fontAlgn="ctr"/>
                      <a:r>
                        <a:rPr lang="tr-TR" sz="1200" b="1" i="0" u="none" strike="noStrike">
                          <a:solidFill>
                            <a:srgbClr val="000000"/>
                          </a:solidFill>
                          <a:effectLst/>
                          <a:latin typeface="Times New Roman" panose="02020603050405020304" pitchFamily="18" charset="0"/>
                        </a:rPr>
                        <a:t>56 SİU 001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311,39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257,00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140,87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tr-TR" sz="1200" b="1" i="0" u="none" strike="noStrike">
                          <a:solidFill>
                            <a:srgbClr val="000000"/>
                          </a:solidFill>
                          <a:effectLst/>
                          <a:latin typeface="Times New Roman" panose="02020603050405020304" pitchFamily="18" charset="0"/>
                        </a:rPr>
                        <a:t>709,26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9"/>
                  </a:ext>
                </a:extLst>
              </a:tr>
              <a:tr h="202217">
                <a:tc>
                  <a:txBody>
                    <a:bodyPr/>
                    <a:lstStyle/>
                    <a:p>
                      <a:pPr algn="ctr" fontAlgn="ctr"/>
                      <a:r>
                        <a:rPr lang="tr-TR" sz="1200" b="1" i="0" u="none" strike="noStrike">
                          <a:solidFill>
                            <a:srgbClr val="000000"/>
                          </a:solidFill>
                          <a:effectLst/>
                          <a:latin typeface="Calibri" panose="020F0502020204030204" pitchFamily="34" charset="0"/>
                        </a:rPr>
                        <a:t>GENEL TOPLAM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1" i="0" u="none" strike="noStrike">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1" i="0" u="none" strike="noStrike">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1" i="0" u="none" strike="noStrike">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1" i="0" u="none" strike="noStrike">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1" i="0" u="none" strike="noStrike">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1" i="0" u="none" strike="noStrike">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1" i="0" u="none" strike="noStrike">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1" i="0" u="none" strike="noStrike">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1" i="0" u="none" strike="noStrike">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1" i="0" u="none" strike="noStrike">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1" i="0" u="none" strike="noStrike">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1" i="0" u="none" strike="noStrike">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tr-TR" sz="1200" b="1" i="0" u="none" strike="noStrike" dirty="0">
                          <a:solidFill>
                            <a:srgbClr val="000000"/>
                          </a:solidFill>
                          <a:effectLst/>
                          <a:latin typeface="Times New Roman" panose="02020603050405020304" pitchFamily="18" charset="0"/>
                        </a:rPr>
                        <a:t>94681,64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017863826"/>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1042987" y="1878226"/>
            <a:ext cx="9575585" cy="2046714"/>
          </a:xfrm>
          <a:prstGeom prst="rect">
            <a:avLst/>
          </a:prstGeom>
          <a:noFill/>
          <a:ln w="9525">
            <a:noFill/>
            <a:miter lim="800000"/>
            <a:headEnd/>
            <a:tailEnd/>
          </a:ln>
        </p:spPr>
        <p:txBody>
          <a:bodyPr wrap="square">
            <a:spAutoFit/>
          </a:bodyPr>
          <a:lstStyle/>
          <a:p>
            <a:pPr eaLnBrk="1" hangingPunct="1">
              <a:spcBef>
                <a:spcPct val="50000"/>
              </a:spcBef>
            </a:pPr>
            <a:r>
              <a:rPr lang="tr-TR" altLang="tr-TR" sz="1600" b="1" dirty="0">
                <a:latin typeface="Arial" pitchFamily="34" charset="0"/>
              </a:rPr>
              <a:t>                BAŞKANLIĞIMIZIN HUKUKİ DAYANAĞI</a:t>
            </a:r>
          </a:p>
          <a:p>
            <a:pPr eaLnBrk="1" hangingPunct="1">
              <a:spcBef>
                <a:spcPct val="50000"/>
              </a:spcBef>
            </a:pPr>
            <a:endParaRPr lang="tr-TR" altLang="tr-TR" sz="1600" b="1" dirty="0">
              <a:latin typeface="Arial" pitchFamily="34" charset="0"/>
            </a:endParaRPr>
          </a:p>
          <a:p>
            <a:pPr algn="just" eaLnBrk="1" hangingPunct="1">
              <a:spcBef>
                <a:spcPct val="50000"/>
              </a:spcBef>
            </a:pPr>
            <a:r>
              <a:rPr lang="tr-TR" altLang="tr-TR" sz="1600" dirty="0">
                <a:latin typeface="Arial" pitchFamily="34" charset="0"/>
              </a:rPr>
              <a:t>	</a:t>
            </a:r>
            <a:r>
              <a:rPr lang="tr-TR" altLang="tr-TR" b="1" dirty="0">
                <a:latin typeface="Arial" pitchFamily="34" charset="0"/>
              </a:rPr>
              <a:t>İdari ve Mali İşler Daire Başkanlığı, 124 sayılı Kanun Hükmünde Kararnamede belirtilen </a:t>
            </a:r>
            <a:r>
              <a:rPr lang="tr-TR" altLang="tr-TR" b="1" dirty="0" err="1">
                <a:latin typeface="Arial" pitchFamily="34" charset="0"/>
              </a:rPr>
              <a:t>Komptrolörlük</a:t>
            </a:r>
            <a:r>
              <a:rPr lang="tr-TR" altLang="tr-TR" b="1" dirty="0">
                <a:latin typeface="Arial" pitchFamily="34" charset="0"/>
              </a:rPr>
              <a:t> Daire Başkanlığı ve Destek Hizmetleri Daire Başkanlığı’nın, 190 sayılı Kanun Hükmünde Kararname gereği birleştirilmesi ile oluşturulmuştur. </a:t>
            </a:r>
            <a:endParaRPr lang="tr-TR" altLang="tr-TR" b="1" dirty="0">
              <a:solidFill>
                <a:srgbClr val="D11805"/>
              </a:solidFill>
              <a:latin typeface="Arial" pitchFamily="34" charset="0"/>
            </a:endParaRPr>
          </a:p>
          <a:p>
            <a:pPr eaLnBrk="1" hangingPunct="1">
              <a:spcBef>
                <a:spcPct val="50000"/>
              </a:spcBef>
            </a:pPr>
            <a:endParaRPr lang="tr-TR" altLang="tr-TR" sz="1600" b="1" dirty="0">
              <a:latin typeface="Arial" pitchFamily="34" charset="0"/>
            </a:endParaRPr>
          </a:p>
        </p:txBody>
      </p:sp>
      <p:sp>
        <p:nvSpPr>
          <p:cNvPr id="3" name="Metin kutusu 1"/>
          <p:cNvSpPr txBox="1"/>
          <p:nvPr/>
        </p:nvSpPr>
        <p:spPr>
          <a:xfrm>
            <a:off x="1776846" y="623454"/>
            <a:ext cx="6764482" cy="461665"/>
          </a:xfrm>
          <a:prstGeom prst="rect">
            <a:avLst/>
          </a:prstGeom>
          <a:noFill/>
        </p:spPr>
        <p:txBody>
          <a:bodyPr wrap="square" rtlCol="0">
            <a:spAutoFit/>
          </a:bodyPr>
          <a:lstStyle/>
          <a:p>
            <a:r>
              <a:rPr lang="tr-TR" sz="2400" b="1" dirty="0"/>
              <a:t>BAŞLIK</a:t>
            </a:r>
          </a:p>
        </p:txBody>
      </p:sp>
    </p:spTree>
    <p:extLst>
      <p:ext uri="{BB962C8B-B14F-4D97-AF65-F5344CB8AC3E}">
        <p14:creationId xmlns:p14="http://schemas.microsoft.com/office/powerpoint/2010/main" val="787158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2"/>
          <p:cNvSpPr>
            <a:spLocks noGrp="1" noChangeArrowheads="1"/>
          </p:cNvSpPr>
          <p:nvPr>
            <p:ph type="sldNum" sz="quarter" idx="12"/>
          </p:nvPr>
        </p:nvSpPr>
        <p:spPr bwMode="auto">
          <a:noFill/>
          <a:ln>
            <a:miter lim="800000"/>
            <a:headEnd/>
            <a:tailEnd/>
          </a:ln>
        </p:spPr>
        <p:txBody>
          <a:bodyPr/>
          <a:lstStyle/>
          <a:p>
            <a:fld id="{09C84908-3423-4FFE-9020-C7DD81FAB134}" type="slidenum">
              <a:rPr lang="tr-TR" altLang="tr-TR" smtClean="0"/>
              <a:pPr/>
              <a:t>20</a:t>
            </a:fld>
            <a:endParaRPr lang="tr-TR" altLang="tr-TR" smtClean="0"/>
          </a:p>
        </p:txBody>
      </p:sp>
      <p:graphicFrame>
        <p:nvGraphicFramePr>
          <p:cNvPr id="112931" name="Group 291"/>
          <p:cNvGraphicFramePr>
            <a:graphicFrameLocks noGrp="1"/>
          </p:cNvGraphicFramePr>
          <p:nvPr>
            <p:ph type="tbl" idx="4294967295"/>
            <p:extLst>
              <p:ext uri="{D42A27DB-BD31-4B8C-83A1-F6EECF244321}">
                <p14:modId xmlns:p14="http://schemas.microsoft.com/office/powerpoint/2010/main" val="2344845756"/>
              </p:ext>
            </p:extLst>
          </p:nvPr>
        </p:nvGraphicFramePr>
        <p:xfrm>
          <a:off x="970064" y="2477615"/>
          <a:ext cx="10273142" cy="2401890"/>
        </p:xfrm>
        <a:graphic>
          <a:graphicData uri="http://schemas.openxmlformats.org/drawingml/2006/table">
            <a:tbl>
              <a:tblPr/>
              <a:tblGrid>
                <a:gridCol w="4103371">
                  <a:extLst>
                    <a:ext uri="{9D8B030D-6E8A-4147-A177-3AD203B41FA5}">
                      <a16:colId xmlns:a16="http://schemas.microsoft.com/office/drawing/2014/main" val="20000"/>
                    </a:ext>
                  </a:extLst>
                </a:gridCol>
                <a:gridCol w="1414244">
                  <a:extLst>
                    <a:ext uri="{9D8B030D-6E8A-4147-A177-3AD203B41FA5}">
                      <a16:colId xmlns:a16="http://schemas.microsoft.com/office/drawing/2014/main" val="20001"/>
                    </a:ext>
                  </a:extLst>
                </a:gridCol>
                <a:gridCol w="1788071">
                  <a:extLst>
                    <a:ext uri="{9D8B030D-6E8A-4147-A177-3AD203B41FA5}">
                      <a16:colId xmlns:a16="http://schemas.microsoft.com/office/drawing/2014/main" val="20002"/>
                    </a:ext>
                  </a:extLst>
                </a:gridCol>
                <a:gridCol w="1093777">
                  <a:extLst>
                    <a:ext uri="{9D8B030D-6E8A-4147-A177-3AD203B41FA5}">
                      <a16:colId xmlns:a16="http://schemas.microsoft.com/office/drawing/2014/main" val="20003"/>
                    </a:ext>
                  </a:extLst>
                </a:gridCol>
                <a:gridCol w="1873679">
                  <a:extLst>
                    <a:ext uri="{9D8B030D-6E8A-4147-A177-3AD203B41FA5}">
                      <a16:colId xmlns:a16="http://schemas.microsoft.com/office/drawing/2014/main" val="20004"/>
                    </a:ext>
                  </a:extLst>
                </a:gridCol>
              </a:tblGrid>
              <a:tr h="515863">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İDARİ VE MALİ İŞLER- YOLLUKLAR</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chemeClr val="tx1"/>
                          </a:solidFill>
                          <a:effectLst/>
                          <a:latin typeface="+mn-lt"/>
                          <a:ea typeface="+mn-ea"/>
                          <a:cs typeface="Arial" charset="0"/>
                        </a:rPr>
                        <a:t>31.12.2021 İTİBARİYLE</a:t>
                      </a:r>
                      <a:endParaRPr kumimoji="0" lang="tr-TR" sz="1400" b="0" i="0" u="none" strike="noStrike" kern="1200" cap="none" normalizeH="0" baseline="0" dirty="0" smtClean="0">
                        <a:ln>
                          <a:noFill/>
                        </a:ln>
                        <a:solidFill>
                          <a:schemeClr val="tx1"/>
                        </a:solidFill>
                        <a:effectLst/>
                        <a:latin typeface="+mn-lt"/>
                        <a:ea typeface="+mn-ea"/>
                        <a:cs typeface="+mn-cs"/>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chemeClr val="tx1"/>
                          </a:solidFill>
                          <a:effectLst/>
                          <a:latin typeface="+mn-lt"/>
                          <a:ea typeface="+mn-ea"/>
                          <a:cs typeface="Arial" charset="0"/>
                        </a:rPr>
                        <a:t>31.12.2022 İTİBARİYLE</a:t>
                      </a:r>
                      <a:endParaRPr kumimoji="0" lang="tr-TR" sz="1400" b="0" i="0" u="none" strike="noStrike" kern="1200" cap="none" normalizeH="0" baseline="0" dirty="0" smtClean="0">
                        <a:ln>
                          <a:noFill/>
                        </a:ln>
                        <a:solidFill>
                          <a:schemeClr val="tx1"/>
                        </a:solidFill>
                        <a:effectLst/>
                        <a:latin typeface="+mn-lt"/>
                        <a:ea typeface="+mn-ea"/>
                        <a:cs typeface="+mn-cs"/>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0"/>
                  </a:ext>
                </a:extLst>
              </a:tr>
              <a:tr h="51744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İŞİN ADI</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KİŞİ SAYISI</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KİŞİ SAYISI</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5863">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YURTİ</a:t>
                      </a:r>
                      <a:r>
                        <a:rPr kumimoji="0" lang="tr-TR" sz="1200" b="1" i="0" u="none" strike="noStrike" cap="none" normalizeH="0" baseline="0" dirty="0" smtClean="0">
                          <a:ln>
                            <a:noFill/>
                          </a:ln>
                          <a:solidFill>
                            <a:schemeClr val="tx1"/>
                          </a:solidFill>
                          <a:effectLst/>
                          <a:latin typeface="Garamond"/>
                          <a:cs typeface="Arial" charset="0"/>
                        </a:rPr>
                        <a:t>Ç</a:t>
                      </a:r>
                      <a:r>
                        <a:rPr kumimoji="0" lang="tr-TR" sz="1200" b="1" i="0" u="none" strike="noStrike" cap="none" normalizeH="0" baseline="0" dirty="0" smtClean="0">
                          <a:ln>
                            <a:noFill/>
                          </a:ln>
                          <a:solidFill>
                            <a:schemeClr val="tx1"/>
                          </a:solidFill>
                          <a:effectLst/>
                          <a:latin typeface="Arial Narrow" pitchFamily="34" charset="0"/>
                          <a:cs typeface="Arial" charset="0"/>
                        </a:rPr>
                        <a:t>İ GE</a:t>
                      </a:r>
                      <a:r>
                        <a:rPr kumimoji="0" lang="tr-TR" sz="1200" b="1" i="0" u="none" strike="noStrike" cap="none" normalizeH="0" baseline="0" dirty="0" smtClean="0">
                          <a:ln>
                            <a:noFill/>
                          </a:ln>
                          <a:solidFill>
                            <a:schemeClr val="tx1"/>
                          </a:solidFill>
                          <a:effectLst/>
                          <a:latin typeface="Garamond"/>
                          <a:cs typeface="Arial" charset="0"/>
                        </a:rPr>
                        <a:t>Ç</a:t>
                      </a:r>
                      <a:r>
                        <a:rPr kumimoji="0" lang="tr-TR" sz="1200" b="1" i="0" u="none" strike="noStrike" cap="none" normalizeH="0" baseline="0" dirty="0" smtClean="0">
                          <a:ln>
                            <a:noFill/>
                          </a:ln>
                          <a:solidFill>
                            <a:schemeClr val="tx1"/>
                          </a:solidFill>
                          <a:effectLst/>
                          <a:latin typeface="Arial Narrow" pitchFamily="34" charset="0"/>
                          <a:cs typeface="Arial" charset="0"/>
                        </a:rPr>
                        <a:t>İCİ G</a:t>
                      </a:r>
                      <a:r>
                        <a:rPr kumimoji="0" lang="tr-TR" sz="1200" b="1" i="0" u="none" strike="noStrike" cap="none" normalizeH="0" baseline="0" dirty="0" smtClean="0">
                          <a:ln>
                            <a:noFill/>
                          </a:ln>
                          <a:solidFill>
                            <a:schemeClr val="tx1"/>
                          </a:solidFill>
                          <a:effectLst/>
                          <a:latin typeface="Garamond"/>
                          <a:cs typeface="Arial" charset="0"/>
                        </a:rPr>
                        <a:t>Ö</a:t>
                      </a:r>
                      <a:r>
                        <a:rPr kumimoji="0" lang="tr-TR" sz="1200" b="1" i="0" u="none" strike="noStrike" cap="none" normalizeH="0" baseline="0" dirty="0" smtClean="0">
                          <a:ln>
                            <a:noFill/>
                          </a:ln>
                          <a:solidFill>
                            <a:schemeClr val="tx1"/>
                          </a:solidFill>
                          <a:effectLst/>
                          <a:latin typeface="Arial Narrow" pitchFamily="34" charset="0"/>
                          <a:cs typeface="Arial" charset="0"/>
                        </a:rPr>
                        <a:t>REV YOLLUĞU</a:t>
                      </a:r>
                      <a:endParaRPr kumimoji="0" lang="tr-TR" sz="1800" b="1"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0" dirty="0" smtClean="0">
                          <a:solidFill>
                            <a:srgbClr val="FF0000"/>
                          </a:solidFill>
                          <a:effectLst/>
                          <a:latin typeface="Arial" charset="0"/>
                          <a:ea typeface="+mj-ea"/>
                          <a:cs typeface="Arial" charset="0"/>
                        </a:rPr>
                        <a:t>10</a:t>
                      </a: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tr-TR" sz="1400" b="0" i="0" u="none" strike="noStrike" dirty="0" smtClean="0">
                          <a:solidFill>
                            <a:srgbClr val="FF0000"/>
                          </a:solidFill>
                          <a:latin typeface="Calibri"/>
                        </a:rPr>
                        <a:t>2.272,35 TL</a:t>
                      </a:r>
                      <a:endParaRPr lang="tr-TR" sz="1400" b="0" i="0" u="none" strike="noStrike" dirty="0">
                        <a:solidFill>
                          <a:srgbClr val="FF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0" dirty="0" smtClean="0">
                          <a:solidFill>
                            <a:srgbClr val="FF0000"/>
                          </a:solidFill>
                          <a:effectLst/>
                          <a:latin typeface="Arial" charset="0"/>
                          <a:ea typeface="+mj-ea"/>
                          <a:cs typeface="Arial" charset="0"/>
                        </a:rPr>
                        <a:t>24</a:t>
                      </a: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tr-TR" sz="1100" b="0" i="0" u="none" strike="noStrike" dirty="0" smtClean="0">
                          <a:solidFill>
                            <a:srgbClr val="FF0000"/>
                          </a:solidFill>
                          <a:latin typeface="Calibri"/>
                        </a:rPr>
                        <a:t>12.340,22 TL</a:t>
                      </a:r>
                      <a:endParaRPr lang="tr-TR" sz="1100" b="0" i="0" u="none" strike="noStrike" dirty="0">
                        <a:solidFill>
                          <a:srgbClr val="FF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744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EMEKLİ-S</a:t>
                      </a:r>
                      <a:r>
                        <a:rPr kumimoji="0" lang="tr-TR" sz="1200" b="1" i="0" u="none" strike="noStrike" cap="none" normalizeH="0" baseline="0" dirty="0" smtClean="0">
                          <a:ln>
                            <a:noFill/>
                          </a:ln>
                          <a:solidFill>
                            <a:schemeClr val="tx1"/>
                          </a:solidFill>
                          <a:effectLst/>
                          <a:latin typeface="Garamond"/>
                          <a:cs typeface="Arial" charset="0"/>
                        </a:rPr>
                        <a:t>Ü</a:t>
                      </a:r>
                      <a:r>
                        <a:rPr kumimoji="0" lang="tr-TR" sz="1200" b="1" i="0" u="none" strike="noStrike" cap="none" normalizeH="0" baseline="0" dirty="0" smtClean="0">
                          <a:ln>
                            <a:noFill/>
                          </a:ln>
                          <a:solidFill>
                            <a:schemeClr val="tx1"/>
                          </a:solidFill>
                          <a:effectLst/>
                          <a:latin typeface="Arial Narrow" pitchFamily="34" charset="0"/>
                          <a:cs typeface="Arial" charset="0"/>
                        </a:rPr>
                        <a:t>REKLİ G</a:t>
                      </a:r>
                      <a:r>
                        <a:rPr kumimoji="0" lang="tr-TR" sz="1200" b="1" i="0" u="none" strike="noStrike" cap="none" normalizeH="0" baseline="0" dirty="0" smtClean="0">
                          <a:ln>
                            <a:noFill/>
                          </a:ln>
                          <a:solidFill>
                            <a:schemeClr val="tx1"/>
                          </a:solidFill>
                          <a:effectLst/>
                          <a:latin typeface="Garamond"/>
                          <a:cs typeface="Arial" charset="0"/>
                        </a:rPr>
                        <a:t>Ö</a:t>
                      </a:r>
                      <a:r>
                        <a:rPr kumimoji="0" lang="tr-TR" sz="1200" b="1" i="0" u="none" strike="noStrike" cap="none" normalizeH="0" baseline="0" dirty="0" smtClean="0">
                          <a:ln>
                            <a:noFill/>
                          </a:ln>
                          <a:solidFill>
                            <a:schemeClr val="tx1"/>
                          </a:solidFill>
                          <a:effectLst/>
                          <a:latin typeface="Arial Narrow" pitchFamily="34" charset="0"/>
                          <a:cs typeface="Arial" charset="0"/>
                        </a:rPr>
                        <a:t>REV YOLLUĞU</a:t>
                      </a:r>
                      <a:endParaRPr kumimoji="0" lang="tr-TR" sz="1800" b="1"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0" dirty="0" smtClean="0">
                        <a:solidFill>
                          <a:srgbClr val="FF0000"/>
                        </a:solidFill>
                        <a:effectLst/>
                        <a:latin typeface="Arial" charset="0"/>
                        <a:ea typeface="+mj-ea"/>
                        <a:cs typeface="Arial"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0" dirty="0" smtClean="0">
                        <a:solidFill>
                          <a:srgbClr val="FF0000"/>
                        </a:solidFill>
                        <a:effectLst/>
                        <a:latin typeface="Arial" pitchFamily="34" charset="0"/>
                        <a:ea typeface="+mj-ea"/>
                        <a:cs typeface="Arial" pitchFamily="34"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0" dirty="0" smtClean="0">
                        <a:solidFill>
                          <a:srgbClr val="FF0000"/>
                        </a:solidFill>
                        <a:effectLst/>
                        <a:latin typeface="Arial" charset="0"/>
                        <a:ea typeface="+mj-ea"/>
                        <a:cs typeface="Arial"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0" dirty="0" smtClean="0">
                        <a:solidFill>
                          <a:srgbClr val="FF0000"/>
                        </a:solidFill>
                        <a:effectLst/>
                        <a:latin typeface="Arial" pitchFamily="34" charset="0"/>
                        <a:ea typeface="+mj-ea"/>
                        <a:cs typeface="Arial" pitchFamily="34" charset="0"/>
                      </a:endParaRPr>
                    </a:p>
                  </a:txBody>
                  <a:tcPr marL="121908" marR="121908" marT="45713" marB="45713"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266">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TOPLAM</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1" dirty="0" smtClean="0">
                        <a:solidFill>
                          <a:srgbClr val="FF0000"/>
                        </a:solidFill>
                        <a:effectLst/>
                        <a:latin typeface="Arial" charset="0"/>
                        <a:ea typeface="+mj-ea"/>
                        <a:cs typeface="Arial"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dirty="0" smtClean="0">
                          <a:solidFill>
                            <a:srgbClr val="FF0000"/>
                          </a:solidFill>
                          <a:effectLst/>
                          <a:latin typeface="Arial" pitchFamily="34" charset="0"/>
                          <a:ea typeface="+mj-ea"/>
                          <a:cs typeface="Arial" pitchFamily="34" charset="0"/>
                        </a:rPr>
                        <a:t>2.272,35 TL</a:t>
                      </a: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1" dirty="0" smtClean="0">
                        <a:solidFill>
                          <a:srgbClr val="FF0000"/>
                        </a:solidFill>
                        <a:effectLst/>
                        <a:latin typeface="Arial" charset="0"/>
                        <a:ea typeface="+mj-ea"/>
                        <a:cs typeface="Arial"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dirty="0" smtClean="0">
                          <a:solidFill>
                            <a:srgbClr val="FF0000"/>
                          </a:solidFill>
                          <a:effectLst/>
                          <a:latin typeface="Arial" pitchFamily="34" charset="0"/>
                          <a:ea typeface="+mj-ea"/>
                          <a:cs typeface="Arial" pitchFamily="34" charset="0"/>
                        </a:rPr>
                        <a:t>12.340,00 TL</a:t>
                      </a:r>
                    </a:p>
                  </a:txBody>
                  <a:tcPr marL="121908" marR="121908" marT="45713" marB="45713"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3833" name="Rectangle 5"/>
          <p:cNvSpPr>
            <a:spLocks noChangeArrowheads="1"/>
          </p:cNvSpPr>
          <p:nvPr/>
        </p:nvSpPr>
        <p:spPr bwMode="auto">
          <a:xfrm>
            <a:off x="814917" y="4292600"/>
            <a:ext cx="10972800" cy="1143000"/>
          </a:xfrm>
          <a:prstGeom prst="rect">
            <a:avLst/>
          </a:prstGeom>
          <a:noFill/>
          <a:ln w="9525">
            <a:noFill/>
            <a:miter lim="800000"/>
            <a:headEnd/>
            <a:tailEnd/>
          </a:ln>
        </p:spPr>
        <p:txBody>
          <a:bodyPr anchor="ctr" anchorCtr="1"/>
          <a:lstStyle/>
          <a:p>
            <a:pPr algn="ctr"/>
            <a:endParaRPr lang="tr-TR" altLang="tr-TR" sz="2800" b="1">
              <a:solidFill>
                <a:schemeClr val="tx2"/>
              </a:solidFill>
            </a:endParaRPr>
          </a:p>
        </p:txBody>
      </p:sp>
      <p:sp>
        <p:nvSpPr>
          <p:cNvPr id="33834" name="Text Box 89"/>
          <p:cNvSpPr txBox="1">
            <a:spLocks noChangeArrowheads="1"/>
          </p:cNvSpPr>
          <p:nvPr/>
        </p:nvSpPr>
        <p:spPr bwMode="auto">
          <a:xfrm>
            <a:off x="1295401" y="1700214"/>
            <a:ext cx="8735484" cy="581025"/>
          </a:xfrm>
          <a:prstGeom prst="rect">
            <a:avLst/>
          </a:prstGeom>
          <a:noFill/>
          <a:ln w="9525">
            <a:noFill/>
            <a:miter lim="800000"/>
            <a:headEnd/>
            <a:tailEnd/>
          </a:ln>
        </p:spPr>
        <p:txBody>
          <a:bodyPr>
            <a:spAutoFit/>
          </a:bodyPr>
          <a:lstStyle/>
          <a:p>
            <a:pPr eaLnBrk="1" hangingPunct="1">
              <a:spcBef>
                <a:spcPct val="50000"/>
              </a:spcBef>
            </a:pPr>
            <a:r>
              <a:rPr lang="tr-TR" altLang="tr-TR" sz="1600" b="1" u="sng">
                <a:latin typeface="Arial" pitchFamily="34" charset="0"/>
              </a:rPr>
              <a:t>İdari ve Mali İşler Daire Başkanlığı</a:t>
            </a:r>
            <a:r>
              <a:rPr lang="tr-TR" altLang="tr-TR" sz="1600" b="1">
                <a:latin typeface="Arial" pitchFamily="34" charset="0"/>
              </a:rPr>
              <a:t> Bütçesinden karşılanan yolluklar ve görevlendirilen kişi sayıları:</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2"/>
          <p:cNvSpPr>
            <a:spLocks noGrp="1" noChangeArrowheads="1"/>
          </p:cNvSpPr>
          <p:nvPr>
            <p:ph type="sldNum" sz="quarter" idx="12"/>
          </p:nvPr>
        </p:nvSpPr>
        <p:spPr bwMode="auto">
          <a:noFill/>
          <a:ln>
            <a:miter lim="800000"/>
            <a:headEnd/>
            <a:tailEnd/>
          </a:ln>
        </p:spPr>
        <p:txBody>
          <a:bodyPr/>
          <a:lstStyle/>
          <a:p>
            <a:fld id="{E7528878-D198-44BB-98F9-A7075E9347C8}" type="slidenum">
              <a:rPr lang="tr-TR" altLang="tr-TR" smtClean="0"/>
              <a:pPr/>
              <a:t>21</a:t>
            </a:fld>
            <a:endParaRPr lang="tr-TR" altLang="tr-TR" smtClean="0"/>
          </a:p>
        </p:txBody>
      </p:sp>
      <p:graphicFrame>
        <p:nvGraphicFramePr>
          <p:cNvPr id="36938" name="Group 74"/>
          <p:cNvGraphicFramePr>
            <a:graphicFrameLocks noGrp="1"/>
          </p:cNvGraphicFramePr>
          <p:nvPr>
            <p:ph sz="half" idx="4294967295"/>
            <p:extLst>
              <p:ext uri="{D42A27DB-BD31-4B8C-83A1-F6EECF244321}">
                <p14:modId xmlns:p14="http://schemas.microsoft.com/office/powerpoint/2010/main" val="2796436343"/>
              </p:ext>
            </p:extLst>
          </p:nvPr>
        </p:nvGraphicFramePr>
        <p:xfrm>
          <a:off x="889344" y="2441233"/>
          <a:ext cx="6883072" cy="1790829"/>
        </p:xfrm>
        <a:graphic>
          <a:graphicData uri="http://schemas.openxmlformats.org/drawingml/2006/table">
            <a:tbl>
              <a:tblPr/>
              <a:tblGrid>
                <a:gridCol w="3880544">
                  <a:extLst>
                    <a:ext uri="{9D8B030D-6E8A-4147-A177-3AD203B41FA5}">
                      <a16:colId xmlns:a16="http://schemas.microsoft.com/office/drawing/2014/main" val="20000"/>
                    </a:ext>
                  </a:extLst>
                </a:gridCol>
                <a:gridCol w="988416">
                  <a:extLst>
                    <a:ext uri="{9D8B030D-6E8A-4147-A177-3AD203B41FA5}">
                      <a16:colId xmlns:a16="http://schemas.microsoft.com/office/drawing/2014/main" val="20001"/>
                    </a:ext>
                  </a:extLst>
                </a:gridCol>
                <a:gridCol w="2014112">
                  <a:extLst>
                    <a:ext uri="{9D8B030D-6E8A-4147-A177-3AD203B41FA5}">
                      <a16:colId xmlns:a16="http://schemas.microsoft.com/office/drawing/2014/main" val="20002"/>
                    </a:ext>
                  </a:extLst>
                </a:gridCol>
              </a:tblGrid>
              <a:tr h="94485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endParaRPr kumimoji="0" lang="tr-TR" sz="1400" b="1" i="0" u="none" strike="noStrike" kern="1200" cap="none" normalizeH="0" baseline="0" dirty="0" smtClean="0">
                        <a:ln>
                          <a:noFill/>
                        </a:ln>
                        <a:solidFill>
                          <a:schemeClr val="tx1"/>
                        </a:solidFill>
                        <a:effectLst/>
                        <a:latin typeface="+mn-lt"/>
                        <a:ea typeface="+mn-ea"/>
                        <a:cs typeface="Arial" charset="0"/>
                      </a:endParaRPr>
                    </a:p>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chemeClr val="tx1"/>
                          </a:solidFill>
                          <a:effectLst/>
                          <a:latin typeface="+mn-lt"/>
                          <a:ea typeface="+mn-ea"/>
                          <a:cs typeface="Arial" charset="0"/>
                        </a:rPr>
                        <a:t>31.12.2022   İTİBARİYLE</a:t>
                      </a:r>
                      <a:endParaRPr kumimoji="0" lang="tr-TR" sz="1400" b="0" i="0" u="none" strike="noStrike" kern="1200" cap="none" normalizeH="0" baseline="0" dirty="0" smtClean="0">
                        <a:ln>
                          <a:noFill/>
                        </a:ln>
                        <a:solidFill>
                          <a:schemeClr val="tx1"/>
                        </a:solidFill>
                        <a:effectLst/>
                        <a:latin typeface="+mn-lt"/>
                        <a:ea typeface="+mn-ea"/>
                        <a:cs typeface="+mn-cs"/>
                      </a:endParaRPr>
                    </a:p>
                    <a:p>
                      <a:pPr marL="0" marR="0" lvl="0" indent="0" algn="ctr" defTabSz="914400" rtl="0" eaLnBrk="0" fontAlgn="ctr" latinLnBrk="0" hangingPunct="0">
                        <a:lnSpc>
                          <a:spcPct val="100000"/>
                        </a:lnSpc>
                        <a:spcBef>
                          <a:spcPct val="0"/>
                        </a:spcBef>
                        <a:spcAft>
                          <a:spcPct val="0"/>
                        </a:spcAft>
                        <a:buClrTx/>
                        <a:buSzTx/>
                        <a:buFontTx/>
                        <a:buNone/>
                        <a:tabLst/>
                        <a:defRPr/>
                      </a:pPr>
                      <a:endParaRPr kumimoji="0" lang="tr-TR" sz="1400" b="0" i="0" u="none" strike="noStrike" kern="1200" cap="none" normalizeH="0" baseline="0" dirty="0" smtClean="0">
                        <a:ln>
                          <a:noFill/>
                        </a:ln>
                        <a:solidFill>
                          <a:schemeClr val="tx1"/>
                        </a:solidFill>
                        <a:effectLst/>
                        <a:latin typeface="+mn-lt"/>
                        <a:ea typeface="+mn-ea"/>
                        <a:cs typeface="+mn-cs"/>
                      </a:endParaRP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0"/>
                  </a:ext>
                </a:extLst>
              </a:tr>
              <a:tr h="38880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İŞİN ADI</a:t>
                      </a: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ADET</a:t>
                      </a: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1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Narrow" pitchFamily="34" charset="0"/>
                          <a:cs typeface="Arial" charset="0"/>
                        </a:rPr>
                        <a:t>AVANS-KREDİ (Kik ilanı-gazete ilanı-noter v.b)</a:t>
                      </a: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38</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tr-TR" sz="1400" b="1" i="0" u="none" strike="noStrike" dirty="0" smtClean="0">
                          <a:solidFill>
                            <a:srgbClr val="000000"/>
                          </a:solidFill>
                          <a:latin typeface="Calibri"/>
                        </a:rPr>
                        <a:t>114.617,33 TL</a:t>
                      </a:r>
                      <a:endParaRPr lang="tr-TR" sz="1400" b="1" i="0" u="none" strike="noStrike" dirty="0">
                        <a:solidFill>
                          <a:srgbClr val="000000"/>
                        </a:solidFill>
                        <a:latin typeface="Calibri"/>
                      </a:endParaRPr>
                    </a:p>
                  </a:txBody>
                  <a:tcPr marL="12700" marR="12700" marT="9525"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4845" name="Rectangle 5"/>
          <p:cNvSpPr>
            <a:spLocks noChangeArrowheads="1"/>
          </p:cNvSpPr>
          <p:nvPr/>
        </p:nvSpPr>
        <p:spPr bwMode="auto">
          <a:xfrm>
            <a:off x="912284" y="4292600"/>
            <a:ext cx="10972800" cy="1143000"/>
          </a:xfrm>
          <a:prstGeom prst="rect">
            <a:avLst/>
          </a:prstGeom>
          <a:noFill/>
          <a:ln w="9525">
            <a:noFill/>
            <a:miter lim="800000"/>
            <a:headEnd/>
            <a:tailEnd/>
          </a:ln>
        </p:spPr>
        <p:txBody>
          <a:bodyPr anchor="ctr" anchorCtr="1"/>
          <a:lstStyle/>
          <a:p>
            <a:pPr algn="ctr"/>
            <a:endParaRPr lang="tr-TR" altLang="tr-TR" sz="2800" b="1">
              <a:solidFill>
                <a:schemeClr val="tx2"/>
              </a:solidFill>
            </a:endParaRPr>
          </a:p>
        </p:txBody>
      </p:sp>
      <p:sp>
        <p:nvSpPr>
          <p:cNvPr id="34846" name="Text Box 298"/>
          <p:cNvSpPr txBox="1">
            <a:spLocks noChangeArrowheads="1"/>
          </p:cNvSpPr>
          <p:nvPr/>
        </p:nvSpPr>
        <p:spPr bwMode="auto">
          <a:xfrm>
            <a:off x="0" y="682412"/>
            <a:ext cx="10176933" cy="338137"/>
          </a:xfrm>
          <a:prstGeom prst="rect">
            <a:avLst/>
          </a:prstGeom>
          <a:noFill/>
          <a:ln w="9525">
            <a:noFill/>
            <a:miter lim="800000"/>
            <a:headEnd/>
            <a:tailEnd/>
          </a:ln>
        </p:spPr>
        <p:txBody>
          <a:bodyPr>
            <a:spAutoFit/>
          </a:bodyPr>
          <a:lstStyle/>
          <a:p>
            <a:pPr algn="ctr" eaLnBrk="1" hangingPunct="1">
              <a:spcBef>
                <a:spcPct val="50000"/>
              </a:spcBef>
            </a:pPr>
            <a:r>
              <a:rPr lang="tr-TR" altLang="tr-TR" sz="1600" b="1" dirty="0">
                <a:latin typeface="Arial" pitchFamily="34" charset="0"/>
              </a:rPr>
              <a:t>Avans, kredi yoluyla yapılan alımlar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2"/>
          <p:cNvSpPr>
            <a:spLocks noGrp="1" noChangeArrowheads="1"/>
          </p:cNvSpPr>
          <p:nvPr>
            <p:ph type="sldNum" sz="quarter" idx="12"/>
          </p:nvPr>
        </p:nvSpPr>
        <p:spPr bwMode="auto">
          <a:noFill/>
          <a:ln>
            <a:miter lim="800000"/>
            <a:headEnd/>
            <a:tailEnd/>
          </a:ln>
        </p:spPr>
        <p:txBody>
          <a:bodyPr/>
          <a:lstStyle/>
          <a:p>
            <a:fld id="{038BF305-6E42-4FC3-AB7E-82AA1656114D}" type="slidenum">
              <a:rPr lang="tr-TR" altLang="tr-TR" smtClean="0"/>
              <a:pPr/>
              <a:t>22</a:t>
            </a:fld>
            <a:endParaRPr lang="tr-TR" altLang="tr-TR" smtClean="0"/>
          </a:p>
        </p:txBody>
      </p:sp>
      <p:graphicFrame>
        <p:nvGraphicFramePr>
          <p:cNvPr id="115217" name="Group 1553"/>
          <p:cNvGraphicFramePr>
            <a:graphicFrameLocks noGrp="1"/>
          </p:cNvGraphicFramePr>
          <p:nvPr>
            <p:ph sz="half" idx="4294967295"/>
            <p:extLst>
              <p:ext uri="{D42A27DB-BD31-4B8C-83A1-F6EECF244321}">
                <p14:modId xmlns:p14="http://schemas.microsoft.com/office/powerpoint/2010/main" val="4089942595"/>
              </p:ext>
            </p:extLst>
          </p:nvPr>
        </p:nvGraphicFramePr>
        <p:xfrm>
          <a:off x="899527" y="2021317"/>
          <a:ext cx="10369548" cy="2636838"/>
        </p:xfrm>
        <a:graphic>
          <a:graphicData uri="http://schemas.openxmlformats.org/drawingml/2006/table">
            <a:tbl>
              <a:tblPr/>
              <a:tblGrid>
                <a:gridCol w="2997048">
                  <a:extLst>
                    <a:ext uri="{9D8B030D-6E8A-4147-A177-3AD203B41FA5}">
                      <a16:colId xmlns:a16="http://schemas.microsoft.com/office/drawing/2014/main" val="20000"/>
                    </a:ext>
                  </a:extLst>
                </a:gridCol>
                <a:gridCol w="1286791">
                  <a:extLst>
                    <a:ext uri="{9D8B030D-6E8A-4147-A177-3AD203B41FA5}">
                      <a16:colId xmlns:a16="http://schemas.microsoft.com/office/drawing/2014/main" val="20001"/>
                    </a:ext>
                  </a:extLst>
                </a:gridCol>
                <a:gridCol w="2264861">
                  <a:extLst>
                    <a:ext uri="{9D8B030D-6E8A-4147-A177-3AD203B41FA5}">
                      <a16:colId xmlns:a16="http://schemas.microsoft.com/office/drawing/2014/main" val="20002"/>
                    </a:ext>
                  </a:extLst>
                </a:gridCol>
                <a:gridCol w="1228652">
                  <a:extLst>
                    <a:ext uri="{9D8B030D-6E8A-4147-A177-3AD203B41FA5}">
                      <a16:colId xmlns:a16="http://schemas.microsoft.com/office/drawing/2014/main" val="20003"/>
                    </a:ext>
                  </a:extLst>
                </a:gridCol>
                <a:gridCol w="2592196">
                  <a:extLst>
                    <a:ext uri="{9D8B030D-6E8A-4147-A177-3AD203B41FA5}">
                      <a16:colId xmlns:a16="http://schemas.microsoft.com/office/drawing/2014/main" val="20004"/>
                    </a:ext>
                  </a:extLst>
                </a:gridCol>
              </a:tblGrid>
              <a:tr h="628650">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Tx/>
                        <a:buNone/>
                        <a:tabLst/>
                      </a:pPr>
                      <a:endParaRPr kumimoji="0" lang="tr-TR" sz="2800" b="0" i="0" u="none" strike="noStrike" cap="none" normalizeH="0" baseline="0" dirty="0" smtClean="0">
                        <a:ln>
                          <a:noFill/>
                        </a:ln>
                        <a:solidFill>
                          <a:srgbClr val="FF0000"/>
                        </a:solidFill>
                        <a:effectLst/>
                        <a:latin typeface="Garamond" pitchFamily="18" charset="0"/>
                      </a:endParaRPr>
                    </a:p>
                  </a:txBody>
                  <a:tcPr marL="121925" marR="121925"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rgbClr val="FF0000"/>
                          </a:solidFill>
                          <a:effectLst/>
                          <a:latin typeface="+mn-lt"/>
                          <a:ea typeface="+mn-ea"/>
                          <a:cs typeface="Arial" charset="0"/>
                        </a:rPr>
                        <a:t>31.12.2021  İTİBARİYLE</a:t>
                      </a:r>
                      <a:endParaRPr kumimoji="0" lang="tr-TR" sz="1400" b="0" i="0" u="none" strike="noStrike" kern="1200" cap="none" normalizeH="0" baseline="0" dirty="0" smtClean="0">
                        <a:ln>
                          <a:noFill/>
                        </a:ln>
                        <a:solidFill>
                          <a:srgbClr val="FF0000"/>
                        </a:solidFill>
                        <a:effectLst/>
                        <a:latin typeface="+mn-lt"/>
                        <a:ea typeface="+mn-ea"/>
                        <a:cs typeface="+mn-cs"/>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rgbClr val="FF0000"/>
                          </a:solidFill>
                          <a:effectLst/>
                          <a:latin typeface="+mn-lt"/>
                          <a:ea typeface="+mn-ea"/>
                          <a:cs typeface="Arial" charset="0"/>
                        </a:rPr>
                        <a:t>31.12.2022  İTİBARİYLE</a:t>
                      </a:r>
                      <a:endParaRPr kumimoji="0" lang="tr-TR" sz="1400" b="0" i="0" u="none" strike="noStrike" kern="1200" cap="none" normalizeH="0" baseline="0" dirty="0" smtClean="0">
                        <a:ln>
                          <a:noFill/>
                        </a:ln>
                        <a:solidFill>
                          <a:srgbClr val="FF0000"/>
                        </a:solidFill>
                        <a:effectLst/>
                        <a:latin typeface="+mn-lt"/>
                        <a:ea typeface="+mn-ea"/>
                        <a:cs typeface="+mn-cs"/>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extLst>
                  <a:ext uri="{0D108BD9-81ED-4DB2-BD59-A6C34878D82A}">
                    <a16:rowId xmlns:a16="http://schemas.microsoft.com/office/drawing/2014/main" val="10000"/>
                  </a:ext>
                </a:extLst>
              </a:tr>
              <a:tr h="33178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İŞİN ADI</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ADET</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ADET</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1"/>
                  </a:ext>
                </a:extLst>
              </a:tr>
              <a:tr h="33528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TELEFON-İNTERNET EVRAKI</a:t>
                      </a:r>
                      <a:endParaRPr kumimoji="0" lang="tr-TR" sz="1800" b="1"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24</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17.618,03</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20</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17.913,87</a:t>
                      </a:r>
                    </a:p>
                  </a:txBody>
                  <a:tcPr marL="121925" marR="121925"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2"/>
                  </a:ext>
                </a:extLst>
              </a:tr>
              <a:tr h="33528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ELEKTRİK EVRAKI</a:t>
                      </a:r>
                      <a:endParaRPr kumimoji="0" lang="tr-TR" sz="1800" b="1"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26</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algn="r" fontAlgn="b"/>
                      <a:r>
                        <a:rPr lang="tr-TR" sz="1600" b="0" i="0" u="none" strike="noStrike" dirty="0" smtClean="0">
                          <a:solidFill>
                            <a:srgbClr val="000000"/>
                          </a:solidFill>
                          <a:latin typeface="Arial" pitchFamily="34" charset="0"/>
                          <a:cs typeface="Arial" pitchFamily="34" charset="0"/>
                        </a:rPr>
                        <a:t>3.966.735,15</a:t>
                      </a:r>
                      <a:endParaRPr lang="tr-TR" sz="1600" b="0" i="0" u="none" strike="noStrike" dirty="0">
                        <a:solidFill>
                          <a:srgbClr val="000000"/>
                        </a:solidFill>
                        <a:latin typeface="Arial" pitchFamily="34" charset="0"/>
                        <a:cs typeface="Arial" pitchFamily="34" charset="0"/>
                      </a:endParaRPr>
                    </a:p>
                  </a:txBody>
                  <a:tcPr marL="12700" marR="12700"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25</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algn="r" fontAlgn="b"/>
                      <a:r>
                        <a:rPr lang="tr-TR" sz="1600" b="0" i="0" u="none" strike="noStrike" dirty="0" smtClean="0">
                          <a:solidFill>
                            <a:srgbClr val="000000"/>
                          </a:solidFill>
                          <a:latin typeface="Arial" pitchFamily="34" charset="0"/>
                          <a:cs typeface="Arial" pitchFamily="34" charset="0"/>
                        </a:rPr>
                        <a:t>15.334.748,15</a:t>
                      </a:r>
                      <a:endParaRPr lang="tr-TR" sz="1600" b="0" i="0" u="none" strike="noStrike" dirty="0">
                        <a:solidFill>
                          <a:srgbClr val="000000"/>
                        </a:solidFill>
                        <a:latin typeface="Arial" pitchFamily="34" charset="0"/>
                        <a:cs typeface="Arial" pitchFamily="34" charset="0"/>
                      </a:endParaRPr>
                    </a:p>
                  </a:txBody>
                  <a:tcPr marL="12700" marR="12700" marT="9525"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3"/>
                  </a:ext>
                </a:extLst>
              </a:tr>
              <a:tr h="33528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SU EVRAKI</a:t>
                      </a:r>
                      <a:endParaRPr kumimoji="0" lang="tr-TR" sz="1800" b="1"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16</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111.288,90</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14</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21.753,84</a:t>
                      </a:r>
                    </a:p>
                  </a:txBody>
                  <a:tcPr marL="121925" marR="121925"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4"/>
                  </a:ext>
                </a:extLst>
              </a:tr>
              <a:tr h="33528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Garamond" pitchFamily="18" charset="0"/>
                        </a:rPr>
                        <a:t>DOĞALGAZ</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19</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1.203.031,65</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13</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3.445.313,48</a:t>
                      </a:r>
                    </a:p>
                  </a:txBody>
                  <a:tcPr marL="121925" marR="121925"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5"/>
                  </a:ext>
                </a:extLst>
              </a:tr>
              <a:tr h="335280">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TOPLAM</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600" b="1" kern="1200" dirty="0" smtClean="0">
                        <a:solidFill>
                          <a:schemeClr val="tx1"/>
                        </a:solidFill>
                        <a:latin typeface="Arial" pitchFamily="34" charset="0"/>
                        <a:ea typeface="+mn-ea"/>
                        <a:cs typeface="Arial" pitchFamily="34"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b="1" kern="1200" dirty="0" smtClean="0">
                          <a:solidFill>
                            <a:schemeClr val="tx1"/>
                          </a:solidFill>
                          <a:latin typeface="Arial" pitchFamily="34" charset="0"/>
                          <a:ea typeface="+mn-ea"/>
                          <a:cs typeface="Arial" pitchFamily="34" charset="0"/>
                        </a:rPr>
                        <a:t>5.298.673,73</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600" b="1" kern="1200" dirty="0" smtClean="0">
                        <a:solidFill>
                          <a:schemeClr val="tx1"/>
                        </a:solidFill>
                        <a:latin typeface="Arial" pitchFamily="34" charset="0"/>
                        <a:ea typeface="+mn-ea"/>
                        <a:cs typeface="Arial" pitchFamily="34"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b="1" kern="1200" dirty="0" smtClean="0">
                          <a:solidFill>
                            <a:schemeClr val="tx1"/>
                          </a:solidFill>
                          <a:latin typeface="Arial" pitchFamily="34" charset="0"/>
                          <a:ea typeface="+mn-ea"/>
                          <a:cs typeface="Arial" pitchFamily="34" charset="0"/>
                        </a:rPr>
                        <a:t>18.819.729,34</a:t>
                      </a:r>
                    </a:p>
                  </a:txBody>
                  <a:tcPr marL="121925" marR="121925"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6"/>
                  </a:ext>
                </a:extLst>
              </a:tr>
            </a:tbl>
          </a:graphicData>
        </a:graphic>
      </p:graphicFrame>
      <p:sp>
        <p:nvSpPr>
          <p:cNvPr id="35893" name="Text Box 290"/>
          <p:cNvSpPr txBox="1">
            <a:spLocks noChangeArrowheads="1"/>
          </p:cNvSpPr>
          <p:nvPr/>
        </p:nvSpPr>
        <p:spPr bwMode="auto">
          <a:xfrm>
            <a:off x="918233" y="635430"/>
            <a:ext cx="8735483" cy="366713"/>
          </a:xfrm>
          <a:prstGeom prst="rect">
            <a:avLst/>
          </a:prstGeom>
          <a:noFill/>
          <a:ln w="9525">
            <a:noFill/>
            <a:miter lim="800000"/>
            <a:headEnd/>
            <a:tailEnd/>
          </a:ln>
        </p:spPr>
        <p:txBody>
          <a:bodyPr>
            <a:spAutoFit/>
          </a:bodyPr>
          <a:lstStyle/>
          <a:p>
            <a:pPr algn="ctr" eaLnBrk="1" hangingPunct="1">
              <a:spcBef>
                <a:spcPct val="50000"/>
              </a:spcBef>
            </a:pPr>
            <a:r>
              <a:rPr lang="tr-TR" altLang="tr-TR" b="1" dirty="0">
                <a:latin typeface="Arial" pitchFamily="34" charset="0"/>
              </a:rPr>
              <a:t>                  ABONELİĞE BAĞLI ÖDEMELER</a:t>
            </a:r>
          </a:p>
        </p:txBody>
      </p:sp>
      <p:sp>
        <p:nvSpPr>
          <p:cNvPr id="35894" name="Line 342"/>
          <p:cNvSpPr>
            <a:spLocks noChangeShapeType="1"/>
          </p:cNvSpPr>
          <p:nvPr/>
        </p:nvSpPr>
        <p:spPr bwMode="auto">
          <a:xfrm>
            <a:off x="7590367" y="830263"/>
            <a:ext cx="0" cy="0"/>
          </a:xfrm>
          <a:prstGeom prst="line">
            <a:avLst/>
          </a:prstGeom>
          <a:noFill/>
          <a:ln w="12700" cap="rnd">
            <a:solidFill>
              <a:srgbClr val="000000"/>
            </a:solidFill>
            <a:round/>
            <a:headEnd/>
            <a:tailEnd/>
          </a:ln>
        </p:spPr>
        <p:txBody>
          <a:bodyPr/>
          <a:lstStyle/>
          <a:p>
            <a:endParaRPr lang="tr-TR"/>
          </a:p>
        </p:txBody>
      </p:sp>
      <p:sp>
        <p:nvSpPr>
          <p:cNvPr id="35895" name="Line 345"/>
          <p:cNvSpPr>
            <a:spLocks noChangeShapeType="1"/>
          </p:cNvSpPr>
          <p:nvPr/>
        </p:nvSpPr>
        <p:spPr bwMode="auto">
          <a:xfrm>
            <a:off x="7590367" y="830263"/>
            <a:ext cx="0" cy="0"/>
          </a:xfrm>
          <a:prstGeom prst="line">
            <a:avLst/>
          </a:prstGeom>
          <a:noFill/>
          <a:ln w="12700" cap="rnd">
            <a:solidFill>
              <a:srgbClr val="000000"/>
            </a:solidFill>
            <a:round/>
            <a:headEnd/>
            <a:tailEnd/>
          </a:ln>
        </p:spPr>
        <p:txBody>
          <a:bodyPr/>
          <a:lstStyle/>
          <a:p>
            <a:endParaRPr lang="tr-TR"/>
          </a:p>
        </p:txBody>
      </p:sp>
      <p:sp>
        <p:nvSpPr>
          <p:cNvPr id="35896" name="Line 357"/>
          <p:cNvSpPr>
            <a:spLocks noChangeShapeType="1"/>
          </p:cNvSpPr>
          <p:nvPr/>
        </p:nvSpPr>
        <p:spPr bwMode="auto">
          <a:xfrm>
            <a:off x="7590367" y="1258888"/>
            <a:ext cx="0" cy="0"/>
          </a:xfrm>
          <a:prstGeom prst="line">
            <a:avLst/>
          </a:prstGeom>
          <a:noFill/>
          <a:ln w="12700" cap="rnd">
            <a:solidFill>
              <a:srgbClr val="000000"/>
            </a:solidFill>
            <a:round/>
            <a:headEnd/>
            <a:tailEnd/>
          </a:ln>
        </p:spPr>
        <p:txBody>
          <a:bodyPr/>
          <a:lstStyle/>
          <a:p>
            <a:endParaRPr lang="tr-TR"/>
          </a:p>
        </p:txBody>
      </p:sp>
      <p:sp>
        <p:nvSpPr>
          <p:cNvPr id="35897" name="Line 360"/>
          <p:cNvSpPr>
            <a:spLocks noChangeShapeType="1"/>
          </p:cNvSpPr>
          <p:nvPr/>
        </p:nvSpPr>
        <p:spPr bwMode="auto">
          <a:xfrm>
            <a:off x="7590367" y="1258888"/>
            <a:ext cx="0" cy="0"/>
          </a:xfrm>
          <a:prstGeom prst="line">
            <a:avLst/>
          </a:prstGeom>
          <a:noFill/>
          <a:ln w="12700" cap="rnd">
            <a:solidFill>
              <a:srgbClr val="000000"/>
            </a:solidFill>
            <a:round/>
            <a:headEnd/>
            <a:tailEnd/>
          </a:ln>
        </p:spPr>
        <p:txBody>
          <a:bodyPr/>
          <a:lstStyle/>
          <a:p>
            <a:endParaRPr lang="tr-TR"/>
          </a:p>
        </p:txBody>
      </p:sp>
      <p:sp>
        <p:nvSpPr>
          <p:cNvPr id="35898" name="Line 371"/>
          <p:cNvSpPr>
            <a:spLocks noChangeShapeType="1"/>
          </p:cNvSpPr>
          <p:nvPr/>
        </p:nvSpPr>
        <p:spPr bwMode="auto">
          <a:xfrm>
            <a:off x="7590367" y="1533525"/>
            <a:ext cx="0" cy="0"/>
          </a:xfrm>
          <a:prstGeom prst="line">
            <a:avLst/>
          </a:prstGeom>
          <a:noFill/>
          <a:ln w="12700" cap="rnd">
            <a:solidFill>
              <a:srgbClr val="000000"/>
            </a:solidFill>
            <a:round/>
            <a:headEnd/>
            <a:tailEnd/>
          </a:ln>
        </p:spPr>
        <p:txBody>
          <a:bodyPr/>
          <a:lstStyle/>
          <a:p>
            <a:endParaRPr lang="tr-TR"/>
          </a:p>
        </p:txBody>
      </p:sp>
      <p:sp>
        <p:nvSpPr>
          <p:cNvPr id="35899" name="Line 374"/>
          <p:cNvSpPr>
            <a:spLocks noChangeShapeType="1"/>
          </p:cNvSpPr>
          <p:nvPr/>
        </p:nvSpPr>
        <p:spPr bwMode="auto">
          <a:xfrm>
            <a:off x="7590367" y="1533525"/>
            <a:ext cx="0" cy="0"/>
          </a:xfrm>
          <a:prstGeom prst="line">
            <a:avLst/>
          </a:prstGeom>
          <a:noFill/>
          <a:ln w="12700" cap="rnd">
            <a:solidFill>
              <a:srgbClr val="000000"/>
            </a:solidFill>
            <a:round/>
            <a:headEnd/>
            <a:tailEnd/>
          </a:ln>
        </p:spPr>
        <p:txBody>
          <a:bodyPr/>
          <a:lstStyle/>
          <a:p>
            <a:endParaRPr lang="tr-TR"/>
          </a:p>
        </p:txBody>
      </p:sp>
      <p:sp>
        <p:nvSpPr>
          <p:cNvPr id="35900" name="Line 382"/>
          <p:cNvSpPr>
            <a:spLocks noChangeShapeType="1"/>
          </p:cNvSpPr>
          <p:nvPr/>
        </p:nvSpPr>
        <p:spPr bwMode="auto">
          <a:xfrm>
            <a:off x="7590367" y="1808163"/>
            <a:ext cx="0" cy="0"/>
          </a:xfrm>
          <a:prstGeom prst="line">
            <a:avLst/>
          </a:prstGeom>
          <a:noFill/>
          <a:ln w="12700" cap="rnd">
            <a:solidFill>
              <a:srgbClr val="000000"/>
            </a:solidFill>
            <a:round/>
            <a:headEnd/>
            <a:tailEnd/>
          </a:ln>
        </p:spPr>
        <p:txBody>
          <a:bodyPr/>
          <a:lstStyle/>
          <a:p>
            <a:endParaRPr lang="tr-TR"/>
          </a:p>
        </p:txBody>
      </p:sp>
      <p:sp>
        <p:nvSpPr>
          <p:cNvPr id="35901" name="Line 384"/>
          <p:cNvSpPr>
            <a:spLocks noChangeShapeType="1"/>
          </p:cNvSpPr>
          <p:nvPr/>
        </p:nvSpPr>
        <p:spPr bwMode="auto">
          <a:xfrm>
            <a:off x="7590367" y="1808163"/>
            <a:ext cx="0" cy="0"/>
          </a:xfrm>
          <a:prstGeom prst="line">
            <a:avLst/>
          </a:prstGeom>
          <a:noFill/>
          <a:ln w="12700" cap="rnd">
            <a:solidFill>
              <a:srgbClr val="000000"/>
            </a:solidFill>
            <a:round/>
            <a:headEnd/>
            <a:tailEnd/>
          </a:ln>
        </p:spPr>
        <p:txBody>
          <a:bodyPr/>
          <a:lstStyle/>
          <a:p>
            <a:endParaRPr lang="tr-T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2"/>
          <p:cNvSpPr>
            <a:spLocks noGrp="1" noChangeArrowheads="1"/>
          </p:cNvSpPr>
          <p:nvPr>
            <p:ph type="sldNum" sz="quarter" idx="12"/>
          </p:nvPr>
        </p:nvSpPr>
        <p:spPr bwMode="auto">
          <a:noFill/>
          <a:ln>
            <a:miter lim="800000"/>
            <a:headEnd/>
            <a:tailEnd/>
          </a:ln>
        </p:spPr>
        <p:txBody>
          <a:bodyPr/>
          <a:lstStyle/>
          <a:p>
            <a:fld id="{84FF8893-686F-4116-AEDB-95A77B1F9D08}" type="slidenum">
              <a:rPr lang="tr-TR" altLang="tr-TR" smtClean="0"/>
              <a:pPr/>
              <a:t>23</a:t>
            </a:fld>
            <a:endParaRPr lang="tr-TR" altLang="tr-TR" smtClean="0"/>
          </a:p>
        </p:txBody>
      </p:sp>
      <p:graphicFrame>
        <p:nvGraphicFramePr>
          <p:cNvPr id="41095" name="Group 135"/>
          <p:cNvGraphicFramePr>
            <a:graphicFrameLocks noGrp="1"/>
          </p:cNvGraphicFramePr>
          <p:nvPr>
            <p:ph sz="half" idx="4294967295"/>
            <p:extLst>
              <p:ext uri="{D42A27DB-BD31-4B8C-83A1-F6EECF244321}">
                <p14:modId xmlns:p14="http://schemas.microsoft.com/office/powerpoint/2010/main" val="662641458"/>
              </p:ext>
            </p:extLst>
          </p:nvPr>
        </p:nvGraphicFramePr>
        <p:xfrm>
          <a:off x="1310789" y="2089322"/>
          <a:ext cx="6483061" cy="2576830"/>
        </p:xfrm>
        <a:graphic>
          <a:graphicData uri="http://schemas.openxmlformats.org/drawingml/2006/table">
            <a:tbl>
              <a:tblPr/>
              <a:tblGrid>
                <a:gridCol w="3400445">
                  <a:extLst>
                    <a:ext uri="{9D8B030D-6E8A-4147-A177-3AD203B41FA5}">
                      <a16:colId xmlns:a16="http://schemas.microsoft.com/office/drawing/2014/main" val="20000"/>
                    </a:ext>
                  </a:extLst>
                </a:gridCol>
                <a:gridCol w="1062971">
                  <a:extLst>
                    <a:ext uri="{9D8B030D-6E8A-4147-A177-3AD203B41FA5}">
                      <a16:colId xmlns:a16="http://schemas.microsoft.com/office/drawing/2014/main" val="20001"/>
                    </a:ext>
                  </a:extLst>
                </a:gridCol>
                <a:gridCol w="2019645">
                  <a:extLst>
                    <a:ext uri="{9D8B030D-6E8A-4147-A177-3AD203B41FA5}">
                      <a16:colId xmlns:a16="http://schemas.microsoft.com/office/drawing/2014/main" val="20002"/>
                    </a:ext>
                  </a:extLst>
                </a:gridCol>
              </a:tblGrid>
              <a:tr h="503505">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200" b="1" i="0" u="none" strike="noStrike" kern="1200" cap="none" normalizeH="0" baseline="0" dirty="0" smtClean="0">
                          <a:ln>
                            <a:noFill/>
                          </a:ln>
                          <a:solidFill>
                            <a:schemeClr val="tx1"/>
                          </a:solidFill>
                          <a:effectLst/>
                          <a:latin typeface="+mn-lt"/>
                          <a:ea typeface="+mn-ea"/>
                          <a:cs typeface="Arial" charset="0"/>
                        </a:rPr>
                        <a:t>31.12.2022    İTİBARİYLE</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tr-TR"/>
                    </a:p>
                  </a:txBody>
                  <a:tcPr/>
                </a:tc>
                <a:extLst>
                  <a:ext uri="{0D108BD9-81ED-4DB2-BD59-A6C34878D82A}">
                    <a16:rowId xmlns:a16="http://schemas.microsoft.com/office/drawing/2014/main" val="10000"/>
                  </a:ext>
                </a:extLst>
              </a:tr>
              <a:tr h="32204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Garamond" pitchFamily="18" charset="0"/>
                          <a:cs typeface="Arial" charset="0"/>
                        </a:rPr>
                        <a:t> </a:t>
                      </a: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charset="0"/>
                          <a:cs typeface="Arial" charset="0"/>
                        </a:rPr>
                        <a:t>ADET</a:t>
                      </a: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1"/>
                  </a:ext>
                </a:extLst>
              </a:tr>
              <a:tr h="365726">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tr-TR" sz="12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LOJMAN KİRA GELİRLERİ</a:t>
                      </a:r>
                    </a:p>
                  </a:txBody>
                  <a:tcPr marL="121932" marR="121932"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charset="0"/>
                          <a:ea typeface="+mn-ea"/>
                          <a:cs typeface="+mn-cs"/>
                        </a:rPr>
                        <a:t>238</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defRPr/>
                      </a:pPr>
                      <a:r>
                        <a:rPr kumimoji="0" lang="tr-TR" sz="2000" b="0" kern="1200" dirty="0" smtClean="0">
                          <a:solidFill>
                            <a:schemeClr val="tx1"/>
                          </a:solidFill>
                          <a:latin typeface="+mn-lt"/>
                          <a:ea typeface="+mn-ea"/>
                          <a:cs typeface="+mn-cs"/>
                        </a:rPr>
                        <a:t>1.122.000,00</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2"/>
                  </a:ext>
                </a:extLst>
              </a:tr>
              <a:tr h="335246">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pitchFamily="18" charset="0"/>
                          <a:cs typeface="Times New Roman" pitchFamily="18" charset="0"/>
                        </a:rPr>
                        <a:t>ATM </a:t>
                      </a:r>
                      <a:r>
                        <a:rPr kumimoji="0" lang="tr-TR" sz="1200" b="0" i="0" u="none" strike="noStrike" cap="none" normalizeH="0" baseline="0" dirty="0" smtClean="0">
                          <a:ln>
                            <a:noFill/>
                          </a:ln>
                          <a:solidFill>
                            <a:schemeClr val="tx1"/>
                          </a:solidFill>
                          <a:effectLst/>
                          <a:latin typeface="Garamond" pitchFamily="18" charset="0"/>
                          <a:cs typeface="Times New Roman" pitchFamily="18" charset="0"/>
                        </a:rPr>
                        <a:t>Ü</a:t>
                      </a:r>
                      <a:r>
                        <a:rPr kumimoji="0" lang="tr-TR" sz="1200" b="0" i="0" u="none" strike="noStrike" cap="none" normalizeH="0" baseline="0" dirty="0" smtClean="0">
                          <a:ln>
                            <a:noFill/>
                          </a:ln>
                          <a:solidFill>
                            <a:schemeClr val="tx1"/>
                          </a:solidFill>
                          <a:effectLst/>
                          <a:latin typeface="Times New Roman" pitchFamily="18" charset="0"/>
                          <a:cs typeface="Times New Roman" pitchFamily="18" charset="0"/>
                        </a:rPr>
                        <a:t>NİTELERİ</a:t>
                      </a: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charset="0"/>
                          <a:ea typeface="+mn-ea"/>
                          <a:cs typeface="+mn-cs"/>
                        </a:rPr>
                        <a:t>6</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algn="r" fontAlgn="ctr"/>
                      <a:r>
                        <a:rPr lang="tr-TR" sz="2000" b="0" i="0" u="none" strike="noStrike" dirty="0" smtClean="0">
                          <a:solidFill>
                            <a:srgbClr val="000000"/>
                          </a:solidFill>
                          <a:effectLst/>
                          <a:latin typeface="+mn-lt"/>
                          <a:cs typeface="Calibri" panose="020F0502020204030204" pitchFamily="34" charset="0"/>
                        </a:rPr>
                        <a:t>149.951,45</a:t>
                      </a:r>
                      <a:endParaRPr lang="tr-TR" sz="2000" b="0" i="0" u="none" strike="noStrike" dirty="0">
                        <a:solidFill>
                          <a:srgbClr val="000000"/>
                        </a:solidFill>
                        <a:effectLst/>
                        <a:latin typeface="+mn-lt"/>
                        <a:cs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3"/>
                  </a:ext>
                </a:extLst>
              </a:tr>
              <a:tr h="509912">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Narrow" pitchFamily="34" charset="0"/>
                          <a:cs typeface="Arial" charset="0"/>
                        </a:rPr>
                        <a:t>KANTİNLER  VE DİĞER(Şok Market)</a:t>
                      </a: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charset="0"/>
                          <a:ea typeface="+mn-ea"/>
                          <a:cs typeface="+mn-cs"/>
                        </a:rPr>
                        <a:t>1</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2000" b="0" kern="1200" dirty="0" smtClean="0">
                          <a:solidFill>
                            <a:schemeClr val="tx1"/>
                          </a:solidFill>
                          <a:latin typeface="+mn-lt"/>
                          <a:ea typeface="+mn-ea"/>
                          <a:cs typeface="+mn-cs"/>
                        </a:rPr>
                        <a:t>49.808,98</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4"/>
                  </a:ext>
                </a:extLst>
              </a:tr>
              <a:tr h="509912">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TOPLAM</a:t>
                      </a:r>
                      <a:endParaRPr kumimoji="0" lang="tr-TR" sz="1800" b="0" i="0" u="none" strike="noStrike" cap="none" normalizeH="0" baseline="0" dirty="0" smtClean="0">
                        <a:ln>
                          <a:noFill/>
                        </a:ln>
                        <a:solidFill>
                          <a:schemeClr val="tx1"/>
                        </a:solidFill>
                        <a:effectLst/>
                        <a:latin typeface="Garamond" pitchFamily="18" charset="0"/>
                      </a:endParaRPr>
                    </a:p>
                  </a:txBody>
                  <a:tcPr marL="121932" marR="121932" marT="45703" marB="4570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b="1" kern="1200" dirty="0" smtClean="0">
                          <a:solidFill>
                            <a:schemeClr val="tx1"/>
                          </a:solidFill>
                          <a:latin typeface="Arial" charset="0"/>
                          <a:ea typeface="+mn-ea"/>
                          <a:cs typeface="+mn-cs"/>
                        </a:rPr>
                        <a:t>245</a:t>
                      </a: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algn="r" fontAlgn="ctr"/>
                      <a:r>
                        <a:rPr lang="tr-TR" sz="1800" b="1" i="0" u="none" strike="noStrike" dirty="0" smtClean="0">
                          <a:solidFill>
                            <a:srgbClr val="000000"/>
                          </a:solidFill>
                          <a:effectLst/>
                          <a:latin typeface="+mn-lt"/>
                        </a:rPr>
                        <a:t>1.321.760,43 TL</a:t>
                      </a:r>
                      <a:endParaRPr lang="tr-TR" sz="1800" b="1" i="0" u="none" strike="noStrike" dirty="0">
                        <a:solidFill>
                          <a:srgbClr val="000000"/>
                        </a:solidFill>
                        <a:effectLst/>
                        <a:latin typeface="+mn-lt"/>
                      </a:endParaRPr>
                    </a:p>
                  </a:txBody>
                  <a:tcPr marL="121932" marR="121932"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5"/>
                  </a:ext>
                </a:extLst>
              </a:tr>
            </a:tbl>
          </a:graphicData>
        </a:graphic>
      </p:graphicFrame>
      <p:sp>
        <p:nvSpPr>
          <p:cNvPr id="36911" name="Text Box 5"/>
          <p:cNvSpPr txBox="1">
            <a:spLocks noChangeArrowheads="1"/>
          </p:cNvSpPr>
          <p:nvPr/>
        </p:nvSpPr>
        <p:spPr bwMode="auto">
          <a:xfrm>
            <a:off x="1029959" y="647487"/>
            <a:ext cx="8735484" cy="339725"/>
          </a:xfrm>
          <a:prstGeom prst="rect">
            <a:avLst/>
          </a:prstGeom>
          <a:noFill/>
          <a:ln w="9525">
            <a:noFill/>
            <a:miter lim="800000"/>
            <a:headEnd/>
            <a:tailEnd/>
          </a:ln>
        </p:spPr>
        <p:txBody>
          <a:bodyPr>
            <a:spAutoFit/>
          </a:bodyPr>
          <a:lstStyle/>
          <a:p>
            <a:pPr algn="ctr" eaLnBrk="1" hangingPunct="1">
              <a:spcBef>
                <a:spcPct val="50000"/>
              </a:spcBef>
            </a:pPr>
            <a:r>
              <a:rPr lang="tr-TR" altLang="tr-TR" sz="1600" b="1" dirty="0">
                <a:latin typeface="Arial" pitchFamily="34" charset="0"/>
              </a:rPr>
              <a:t>KİRAYA VERİLEN TAŞINMAZLAR VE GELİRLERİ</a:t>
            </a:r>
          </a:p>
        </p:txBody>
      </p:sp>
      <p:sp>
        <p:nvSpPr>
          <p:cNvPr id="36912" name="Line 6"/>
          <p:cNvSpPr>
            <a:spLocks noChangeShapeType="1"/>
          </p:cNvSpPr>
          <p:nvPr/>
        </p:nvSpPr>
        <p:spPr bwMode="auto">
          <a:xfrm>
            <a:off x="7590367" y="830263"/>
            <a:ext cx="0" cy="0"/>
          </a:xfrm>
          <a:prstGeom prst="line">
            <a:avLst/>
          </a:prstGeom>
          <a:noFill/>
          <a:ln w="12700" cap="rnd">
            <a:solidFill>
              <a:srgbClr val="000000"/>
            </a:solidFill>
            <a:round/>
            <a:headEnd/>
            <a:tailEnd/>
          </a:ln>
        </p:spPr>
        <p:txBody>
          <a:bodyPr/>
          <a:lstStyle/>
          <a:p>
            <a:endParaRPr lang="tr-TR"/>
          </a:p>
        </p:txBody>
      </p:sp>
      <p:sp>
        <p:nvSpPr>
          <p:cNvPr id="36913" name="Line 7"/>
          <p:cNvSpPr>
            <a:spLocks noChangeShapeType="1"/>
          </p:cNvSpPr>
          <p:nvPr/>
        </p:nvSpPr>
        <p:spPr bwMode="auto">
          <a:xfrm>
            <a:off x="7590367" y="830263"/>
            <a:ext cx="0" cy="0"/>
          </a:xfrm>
          <a:prstGeom prst="line">
            <a:avLst/>
          </a:prstGeom>
          <a:noFill/>
          <a:ln w="12700" cap="rnd">
            <a:solidFill>
              <a:srgbClr val="000000"/>
            </a:solidFill>
            <a:round/>
            <a:headEnd/>
            <a:tailEnd/>
          </a:ln>
        </p:spPr>
        <p:txBody>
          <a:bodyPr/>
          <a:lstStyle/>
          <a:p>
            <a:endParaRPr lang="tr-TR"/>
          </a:p>
        </p:txBody>
      </p:sp>
      <p:sp>
        <p:nvSpPr>
          <p:cNvPr id="36914" name="Line 8"/>
          <p:cNvSpPr>
            <a:spLocks noChangeShapeType="1"/>
          </p:cNvSpPr>
          <p:nvPr/>
        </p:nvSpPr>
        <p:spPr bwMode="auto">
          <a:xfrm>
            <a:off x="7590367" y="1258888"/>
            <a:ext cx="0" cy="0"/>
          </a:xfrm>
          <a:prstGeom prst="line">
            <a:avLst/>
          </a:prstGeom>
          <a:noFill/>
          <a:ln w="12700" cap="rnd">
            <a:solidFill>
              <a:srgbClr val="000000"/>
            </a:solidFill>
            <a:round/>
            <a:headEnd/>
            <a:tailEnd/>
          </a:ln>
        </p:spPr>
        <p:txBody>
          <a:bodyPr/>
          <a:lstStyle/>
          <a:p>
            <a:endParaRPr lang="tr-TR"/>
          </a:p>
        </p:txBody>
      </p:sp>
      <p:sp>
        <p:nvSpPr>
          <p:cNvPr id="36915" name="Line 9"/>
          <p:cNvSpPr>
            <a:spLocks noChangeShapeType="1"/>
          </p:cNvSpPr>
          <p:nvPr/>
        </p:nvSpPr>
        <p:spPr bwMode="auto">
          <a:xfrm>
            <a:off x="7590367" y="1258888"/>
            <a:ext cx="0" cy="0"/>
          </a:xfrm>
          <a:prstGeom prst="line">
            <a:avLst/>
          </a:prstGeom>
          <a:noFill/>
          <a:ln w="12700" cap="rnd">
            <a:solidFill>
              <a:srgbClr val="000000"/>
            </a:solidFill>
            <a:round/>
            <a:headEnd/>
            <a:tailEnd/>
          </a:ln>
        </p:spPr>
        <p:txBody>
          <a:bodyPr/>
          <a:lstStyle/>
          <a:p>
            <a:endParaRPr lang="tr-TR"/>
          </a:p>
        </p:txBody>
      </p:sp>
      <p:sp>
        <p:nvSpPr>
          <p:cNvPr id="36916" name="Line 10"/>
          <p:cNvSpPr>
            <a:spLocks noChangeShapeType="1"/>
          </p:cNvSpPr>
          <p:nvPr/>
        </p:nvSpPr>
        <p:spPr bwMode="auto">
          <a:xfrm>
            <a:off x="7590367" y="1533525"/>
            <a:ext cx="0" cy="0"/>
          </a:xfrm>
          <a:prstGeom prst="line">
            <a:avLst/>
          </a:prstGeom>
          <a:noFill/>
          <a:ln w="12700" cap="rnd">
            <a:solidFill>
              <a:srgbClr val="000000"/>
            </a:solidFill>
            <a:round/>
            <a:headEnd/>
            <a:tailEnd/>
          </a:ln>
        </p:spPr>
        <p:txBody>
          <a:bodyPr/>
          <a:lstStyle/>
          <a:p>
            <a:endParaRPr lang="tr-TR"/>
          </a:p>
        </p:txBody>
      </p:sp>
      <p:sp>
        <p:nvSpPr>
          <p:cNvPr id="36917" name="Line 11"/>
          <p:cNvSpPr>
            <a:spLocks noChangeShapeType="1"/>
          </p:cNvSpPr>
          <p:nvPr/>
        </p:nvSpPr>
        <p:spPr bwMode="auto">
          <a:xfrm>
            <a:off x="7590367" y="1533525"/>
            <a:ext cx="0" cy="0"/>
          </a:xfrm>
          <a:prstGeom prst="line">
            <a:avLst/>
          </a:prstGeom>
          <a:noFill/>
          <a:ln w="12700" cap="rnd">
            <a:solidFill>
              <a:srgbClr val="000000"/>
            </a:solidFill>
            <a:round/>
            <a:headEnd/>
            <a:tailEnd/>
          </a:ln>
        </p:spPr>
        <p:txBody>
          <a:bodyPr/>
          <a:lstStyle/>
          <a:p>
            <a:endParaRPr lang="tr-TR"/>
          </a:p>
        </p:txBody>
      </p:sp>
      <p:sp>
        <p:nvSpPr>
          <p:cNvPr id="36918" name="Line 12"/>
          <p:cNvSpPr>
            <a:spLocks noChangeShapeType="1"/>
          </p:cNvSpPr>
          <p:nvPr/>
        </p:nvSpPr>
        <p:spPr bwMode="auto">
          <a:xfrm>
            <a:off x="7590367" y="1808163"/>
            <a:ext cx="0" cy="0"/>
          </a:xfrm>
          <a:prstGeom prst="line">
            <a:avLst/>
          </a:prstGeom>
          <a:noFill/>
          <a:ln w="12700" cap="rnd">
            <a:solidFill>
              <a:srgbClr val="000000"/>
            </a:solidFill>
            <a:round/>
            <a:headEnd/>
            <a:tailEnd/>
          </a:ln>
        </p:spPr>
        <p:txBody>
          <a:bodyPr/>
          <a:lstStyle/>
          <a:p>
            <a:endParaRPr lang="tr-TR"/>
          </a:p>
        </p:txBody>
      </p:sp>
      <p:sp>
        <p:nvSpPr>
          <p:cNvPr id="36919" name="Line 13"/>
          <p:cNvSpPr>
            <a:spLocks noChangeShapeType="1"/>
          </p:cNvSpPr>
          <p:nvPr/>
        </p:nvSpPr>
        <p:spPr bwMode="auto">
          <a:xfrm>
            <a:off x="7590367" y="1808163"/>
            <a:ext cx="0" cy="0"/>
          </a:xfrm>
          <a:prstGeom prst="line">
            <a:avLst/>
          </a:prstGeom>
          <a:noFill/>
          <a:ln w="12700" cap="rnd">
            <a:solidFill>
              <a:srgbClr val="000000"/>
            </a:solidFill>
            <a:round/>
            <a:headEnd/>
            <a:tailEnd/>
          </a:ln>
        </p:spPr>
        <p:txBody>
          <a:bodyPr/>
          <a:lstStyle/>
          <a:p>
            <a:endParaRPr lang="tr-T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22"/>
          <p:cNvSpPr>
            <a:spLocks noGrp="1" noChangeArrowheads="1"/>
          </p:cNvSpPr>
          <p:nvPr>
            <p:ph type="sldNum" sz="quarter" idx="12"/>
          </p:nvPr>
        </p:nvSpPr>
        <p:spPr bwMode="auto">
          <a:noFill/>
          <a:ln>
            <a:miter lim="800000"/>
            <a:headEnd/>
            <a:tailEnd/>
          </a:ln>
        </p:spPr>
        <p:txBody>
          <a:bodyPr/>
          <a:lstStyle/>
          <a:p>
            <a:fld id="{B81127C7-622A-4583-A10D-6ED739253409}" type="slidenum">
              <a:rPr lang="tr-TR" altLang="tr-TR" smtClean="0"/>
              <a:pPr/>
              <a:t>24</a:t>
            </a:fld>
            <a:endParaRPr lang="tr-TR" altLang="tr-TR" smtClean="0"/>
          </a:p>
        </p:txBody>
      </p:sp>
      <p:sp>
        <p:nvSpPr>
          <p:cNvPr id="38916"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2431963B-E53C-47A6-A6C3-793926031CFD}" type="slidenum">
              <a:rPr lang="tr-TR" altLang="tr-TR" sz="1200"/>
              <a:pPr algn="r" eaLnBrk="1" hangingPunct="1"/>
              <a:t>24</a:t>
            </a:fld>
            <a:endParaRPr lang="tr-TR" altLang="tr-TR" sz="1200"/>
          </a:p>
        </p:txBody>
      </p:sp>
      <p:sp>
        <p:nvSpPr>
          <p:cNvPr id="38917" name="Text Box 6"/>
          <p:cNvSpPr txBox="1">
            <a:spLocks noChangeArrowheads="1"/>
          </p:cNvSpPr>
          <p:nvPr/>
        </p:nvSpPr>
        <p:spPr bwMode="auto">
          <a:xfrm>
            <a:off x="1775884" y="1125538"/>
            <a:ext cx="3649133" cy="366712"/>
          </a:xfrm>
          <a:prstGeom prst="rect">
            <a:avLst/>
          </a:prstGeom>
          <a:noFill/>
          <a:ln w="9525">
            <a:noFill/>
            <a:miter lim="800000"/>
            <a:headEnd/>
            <a:tailEnd/>
          </a:ln>
        </p:spPr>
        <p:txBody>
          <a:bodyPr>
            <a:spAutoFit/>
          </a:bodyPr>
          <a:lstStyle/>
          <a:p>
            <a:pPr algn="ctr" eaLnBrk="1" hangingPunct="1">
              <a:spcBef>
                <a:spcPct val="50000"/>
              </a:spcBef>
            </a:pPr>
            <a:r>
              <a:rPr lang="tr-TR" altLang="tr-TR" b="1" dirty="0">
                <a:solidFill>
                  <a:srgbClr val="FF0000"/>
                </a:solidFill>
                <a:latin typeface="Arial" pitchFamily="34" charset="0"/>
              </a:rPr>
              <a:t>Sorunlar</a:t>
            </a:r>
          </a:p>
        </p:txBody>
      </p:sp>
      <p:sp>
        <p:nvSpPr>
          <p:cNvPr id="37894" name="Text Box 7"/>
          <p:cNvSpPr txBox="1">
            <a:spLocks noChangeArrowheads="1"/>
          </p:cNvSpPr>
          <p:nvPr/>
        </p:nvSpPr>
        <p:spPr bwMode="auto">
          <a:xfrm>
            <a:off x="1488017" y="1844675"/>
            <a:ext cx="4656667" cy="2754600"/>
          </a:xfrm>
          <a:prstGeom prst="rect">
            <a:avLst/>
          </a:prstGeom>
          <a:solidFill>
            <a:schemeClr val="accent4">
              <a:lumMod val="20000"/>
              <a:lumOff val="80000"/>
            </a:schemeClr>
          </a:solidFill>
          <a:ln w="9525">
            <a:noFill/>
            <a:miter lim="800000"/>
            <a:headEnd/>
            <a:tailEnd/>
          </a:ln>
        </p:spPr>
        <p:txBody>
          <a:bodyPr wrap="square">
            <a:spAutoFit/>
          </a:bodyPr>
          <a:lstStyle/>
          <a:p>
            <a:pPr eaLnBrk="1" hangingPunct="1">
              <a:spcBef>
                <a:spcPct val="50000"/>
              </a:spcBef>
              <a:buFontTx/>
              <a:buChar char="-"/>
              <a:defRPr/>
            </a:pPr>
            <a:r>
              <a:rPr lang="tr-TR" altLang="tr-TR" sz="1600" dirty="0">
                <a:latin typeface="Arial" pitchFamily="34" charset="0"/>
              </a:rPr>
              <a:t>Kamu mali mevzuatının çok sık olarak değişmesi ve iş yoğunluğundan çalışanların bu değişime uyumundaki güçlükler,</a:t>
            </a:r>
          </a:p>
          <a:p>
            <a:pPr eaLnBrk="1" hangingPunct="1">
              <a:spcBef>
                <a:spcPct val="50000"/>
              </a:spcBef>
              <a:buFontTx/>
              <a:buChar char="-"/>
              <a:defRPr/>
            </a:pPr>
            <a:r>
              <a:rPr lang="tr-TR" altLang="tr-TR" sz="1600" dirty="0">
                <a:latin typeface="Arial" pitchFamily="34" charset="0"/>
              </a:rPr>
              <a:t>Harcama birimlerinin ödenek yetersizliği nedeniyle plansız ve yoğun talepleri</a:t>
            </a:r>
          </a:p>
          <a:p>
            <a:pPr eaLnBrk="1" hangingPunct="1">
              <a:spcBef>
                <a:spcPct val="50000"/>
              </a:spcBef>
              <a:buFontTx/>
              <a:buChar char="-"/>
              <a:defRPr/>
            </a:pPr>
            <a:r>
              <a:rPr lang="tr-TR" altLang="tr-TR" sz="1600" dirty="0">
                <a:latin typeface="Arial" pitchFamily="34" charset="0"/>
              </a:rPr>
              <a:t>Mali sorumluluk  nedeniyle personelin motivasyon ihtiyacı,</a:t>
            </a:r>
          </a:p>
          <a:p>
            <a:pPr eaLnBrk="1" hangingPunct="1">
              <a:spcBef>
                <a:spcPct val="50000"/>
              </a:spcBef>
              <a:buFontTx/>
              <a:buChar char="-"/>
              <a:defRPr/>
            </a:pPr>
            <a:endParaRPr lang="tr-TR" altLang="tr-TR" sz="1600" i="1" dirty="0">
              <a:latin typeface="Arial" pitchFamily="34" charset="0"/>
            </a:endParaRPr>
          </a:p>
          <a:p>
            <a:pPr eaLnBrk="1" hangingPunct="1">
              <a:spcBef>
                <a:spcPct val="50000"/>
              </a:spcBef>
              <a:buFontTx/>
              <a:buChar char="-"/>
              <a:defRPr/>
            </a:pPr>
            <a:endParaRPr lang="tr-TR" altLang="tr-TR" sz="1400" i="1" dirty="0">
              <a:latin typeface="Arial" pitchFamily="34" charset="0"/>
            </a:endParaRPr>
          </a:p>
        </p:txBody>
      </p:sp>
      <p:sp>
        <p:nvSpPr>
          <p:cNvPr id="38920" name="Text Box 4"/>
          <p:cNvSpPr txBox="1">
            <a:spLocks noChangeArrowheads="1"/>
          </p:cNvSpPr>
          <p:nvPr/>
        </p:nvSpPr>
        <p:spPr bwMode="auto">
          <a:xfrm>
            <a:off x="6335184" y="1125539"/>
            <a:ext cx="5856816" cy="369887"/>
          </a:xfrm>
          <a:prstGeom prst="rect">
            <a:avLst/>
          </a:prstGeom>
          <a:noFill/>
          <a:ln w="9525">
            <a:noFill/>
            <a:miter lim="800000"/>
            <a:headEnd/>
            <a:tailEnd/>
          </a:ln>
        </p:spPr>
        <p:txBody>
          <a:bodyPr>
            <a:spAutoFit/>
          </a:bodyPr>
          <a:lstStyle/>
          <a:p>
            <a:pPr algn="ctr" eaLnBrk="1" hangingPunct="1">
              <a:spcBef>
                <a:spcPct val="50000"/>
              </a:spcBef>
            </a:pPr>
            <a:r>
              <a:rPr lang="tr-TR" altLang="tr-TR" b="1">
                <a:solidFill>
                  <a:srgbClr val="FF0000"/>
                </a:solidFill>
                <a:latin typeface="Arial" pitchFamily="34" charset="0"/>
              </a:rPr>
              <a:t>Çözüm</a:t>
            </a:r>
            <a:r>
              <a:rPr lang="tr-TR" altLang="tr-TR" b="1">
                <a:latin typeface="Arial" pitchFamily="34" charset="0"/>
              </a:rPr>
              <a:t> Önerileri ve Değerlendirme</a:t>
            </a:r>
          </a:p>
        </p:txBody>
      </p:sp>
      <p:sp>
        <p:nvSpPr>
          <p:cNvPr id="37897" name="Text Box 5"/>
          <p:cNvSpPr txBox="1">
            <a:spLocks noChangeArrowheads="1"/>
          </p:cNvSpPr>
          <p:nvPr/>
        </p:nvSpPr>
        <p:spPr bwMode="auto">
          <a:xfrm>
            <a:off x="6479118" y="1844675"/>
            <a:ext cx="5615516" cy="2062103"/>
          </a:xfrm>
          <a:prstGeom prst="rect">
            <a:avLst/>
          </a:prstGeom>
          <a:solidFill>
            <a:schemeClr val="accent4">
              <a:lumMod val="40000"/>
              <a:lumOff val="60000"/>
            </a:schemeClr>
          </a:solidFill>
          <a:ln w="9525">
            <a:noFill/>
            <a:miter lim="800000"/>
            <a:headEnd/>
            <a:tailEnd/>
          </a:ln>
        </p:spPr>
        <p:txBody>
          <a:bodyPr wrap="square">
            <a:spAutoFit/>
          </a:bodyPr>
          <a:lstStyle/>
          <a:p>
            <a:pPr eaLnBrk="1" hangingPunct="1">
              <a:spcBef>
                <a:spcPct val="50000"/>
              </a:spcBef>
              <a:buFontTx/>
              <a:buChar char="-"/>
              <a:defRPr/>
            </a:pPr>
            <a:r>
              <a:rPr lang="tr-TR" altLang="tr-TR" sz="1600" dirty="0">
                <a:latin typeface="Arial" pitchFamily="34" charset="0"/>
              </a:rPr>
              <a:t> Yıl içerisinde özellikle mevzuata tabi çalışan personelin </a:t>
            </a:r>
            <a:r>
              <a:rPr lang="tr-TR" altLang="tr-TR" sz="1600" dirty="0" err="1">
                <a:latin typeface="Arial" pitchFamily="34" charset="0"/>
              </a:rPr>
              <a:t>hizmetiçi</a:t>
            </a:r>
            <a:r>
              <a:rPr lang="tr-TR" altLang="tr-TR" sz="1600" dirty="0">
                <a:latin typeface="Arial" pitchFamily="34" charset="0"/>
              </a:rPr>
              <a:t> eğitime gönderilmesi</a:t>
            </a:r>
          </a:p>
          <a:p>
            <a:pPr eaLnBrk="1" hangingPunct="1">
              <a:spcBef>
                <a:spcPct val="50000"/>
              </a:spcBef>
              <a:buFontTx/>
              <a:buChar char="-"/>
              <a:defRPr/>
            </a:pPr>
            <a:r>
              <a:rPr lang="tr-TR" altLang="tr-TR" sz="1600" dirty="0">
                <a:latin typeface="Arial" pitchFamily="34" charset="0"/>
              </a:rPr>
              <a:t>Her bir harcama biriminin bütçesini gerçek ihtiyaçlarına göre düzenlemesi</a:t>
            </a:r>
          </a:p>
          <a:p>
            <a:pPr eaLnBrk="1" hangingPunct="1">
              <a:spcBef>
                <a:spcPct val="50000"/>
              </a:spcBef>
              <a:buFontTx/>
              <a:buChar char="-"/>
              <a:defRPr/>
            </a:pPr>
            <a:r>
              <a:rPr lang="tr-TR" altLang="tr-TR" sz="1600" dirty="0">
                <a:latin typeface="Arial" pitchFamily="34" charset="0"/>
              </a:rPr>
              <a:t>Mali sorumluluk taşıyan personel için mali haklarının artırılması ile personelin motivasyonu sağlanabilir. Huzur Hakkı </a:t>
            </a:r>
            <a:r>
              <a:rPr lang="tr-TR" altLang="tr-TR" sz="1600" dirty="0" smtClean="0">
                <a:latin typeface="Arial" pitchFamily="34" charset="0"/>
              </a:rPr>
              <a:t>Ödemesi gibi</a:t>
            </a:r>
            <a:endParaRPr lang="tr-TR" altLang="tr-TR" sz="1600" dirty="0">
              <a:latin typeface="Arial" pitchFamily="34" charset="0"/>
            </a:endParaRPr>
          </a:p>
        </p:txBody>
      </p:sp>
      <p:cxnSp>
        <p:nvCxnSpPr>
          <p:cNvPr id="12" name="11 Düz Bağlayıcı"/>
          <p:cNvCxnSpPr/>
          <p:nvPr/>
        </p:nvCxnSpPr>
        <p:spPr>
          <a:xfrm rot="5400000">
            <a:off x="3912130" y="3933826"/>
            <a:ext cx="4752975" cy="0"/>
          </a:xfrm>
          <a:prstGeom prst="line">
            <a:avLst/>
          </a:prstGeom>
          <a:ln w="25400"/>
        </p:spPr>
        <p:style>
          <a:lnRef idx="1">
            <a:schemeClr val="dk1"/>
          </a:lnRef>
          <a:fillRef idx="0">
            <a:schemeClr val="dk1"/>
          </a:fillRef>
          <a:effectRef idx="0">
            <a:schemeClr val="dk1"/>
          </a:effectRef>
          <a:fontRef idx="minor">
            <a:schemeClr val="tx1"/>
          </a:fontRef>
        </p:style>
      </p:cxnSp>
      <p:cxnSp>
        <p:nvCxnSpPr>
          <p:cNvPr id="14" name="13 Düz Bağlayıcı"/>
          <p:cNvCxnSpPr/>
          <p:nvPr/>
        </p:nvCxnSpPr>
        <p:spPr>
          <a:xfrm rot="10800000">
            <a:off x="1295401" y="1557338"/>
            <a:ext cx="10081684" cy="0"/>
          </a:xfrm>
          <a:prstGeom prst="line">
            <a:avLst/>
          </a:prstGeom>
          <a:ln w="25400"/>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906774" y="2388330"/>
            <a:ext cx="8534400" cy="1079500"/>
          </a:xfrm>
        </p:spPr>
        <p:txBody>
          <a:bodyPr>
            <a:normAutofit/>
          </a:bodyPr>
          <a:lstStyle/>
          <a:p>
            <a:pPr algn="ctr" eaLnBrk="1" fontAlgn="auto" hangingPunct="1">
              <a:spcAft>
                <a:spcPts val="0"/>
              </a:spcAft>
              <a:buFont typeface="Wingdings 2"/>
              <a:buNone/>
              <a:defRPr/>
            </a:pPr>
            <a:r>
              <a:rPr lang="tr-TR" sz="4400" dirty="0" smtClean="0"/>
              <a:t>ARZ EDERİM</a:t>
            </a:r>
          </a:p>
        </p:txBody>
      </p:sp>
      <p:sp>
        <p:nvSpPr>
          <p:cNvPr id="39940" name="4 Slayt Numarası Yer Tutucusu"/>
          <p:cNvSpPr>
            <a:spLocks noGrp="1"/>
          </p:cNvSpPr>
          <p:nvPr>
            <p:ph type="sldNum" sz="quarter" idx="12"/>
          </p:nvPr>
        </p:nvSpPr>
        <p:spPr bwMode="auto">
          <a:noFill/>
          <a:ln>
            <a:miter lim="800000"/>
            <a:headEnd/>
            <a:tailEnd/>
          </a:ln>
        </p:spPr>
        <p:txBody>
          <a:bodyPr/>
          <a:lstStyle/>
          <a:p>
            <a:fld id="{875285D0-1327-4863-B0BC-975D3331919A}" type="slidenum">
              <a:rPr lang="tr-TR" altLang="tr-TR" smtClean="0"/>
              <a:pPr/>
              <a:t>25</a:t>
            </a:fld>
            <a:endParaRPr lang="tr-TR" altLang="tr-TR"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3958" y="1402080"/>
            <a:ext cx="10580517" cy="3799633"/>
          </a:xfrm>
          <a:prstGeom prst="rect">
            <a:avLst/>
          </a:prstGeom>
        </p:spPr>
      </p:pic>
    </p:spTree>
    <p:extLst>
      <p:ext uri="{BB962C8B-B14F-4D97-AF65-F5344CB8AC3E}">
        <p14:creationId xmlns:p14="http://schemas.microsoft.com/office/powerpoint/2010/main" val="2970953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288324" y="1631091"/>
            <a:ext cx="11450595" cy="3393237"/>
          </a:xfrm>
          <a:prstGeom prst="rect">
            <a:avLst/>
          </a:prstGeom>
          <a:noFill/>
          <a:ln w="9525">
            <a:noFill/>
            <a:miter lim="800000"/>
            <a:headEnd/>
            <a:tailEnd/>
          </a:ln>
        </p:spPr>
        <p:txBody>
          <a:bodyPr wrap="square">
            <a:spAutoFit/>
          </a:bodyPr>
          <a:lstStyle/>
          <a:p>
            <a:pPr algn="just" eaLnBrk="1" hangingPunct="1">
              <a:spcBef>
                <a:spcPct val="50000"/>
              </a:spcBef>
            </a:pPr>
            <a:r>
              <a:rPr lang="tr-TR" altLang="tr-TR" sz="1300" b="1" dirty="0" smtClean="0">
                <a:latin typeface="Arial" pitchFamily="34" charset="0"/>
              </a:rPr>
              <a:t>-</a:t>
            </a:r>
            <a:r>
              <a:rPr lang="tr-TR" altLang="tr-TR" sz="1300" b="1" dirty="0">
                <a:latin typeface="Arial" pitchFamily="34" charset="0"/>
              </a:rPr>
              <a:t>Başkanlığımızın bütçesi altında bulunan ödeneklerin, hizmet ve faaliyetlerin ekonomik ve etkin bir şekilde yerine getirilmesi için insan, para ve malzeme kaynaklarının en uygun ve verimli bir şekilde kullanılmasını sağlamak amacıyla Başkanlığımızın bütçe tasarılarını plan ve program esasına göre hazırlamak ve uygulanmasını takip etmek.</a:t>
            </a:r>
          </a:p>
          <a:p>
            <a:pPr algn="just" eaLnBrk="1" hangingPunct="1">
              <a:spcBef>
                <a:spcPct val="50000"/>
              </a:spcBef>
            </a:pPr>
            <a:r>
              <a:rPr lang="tr-TR" altLang="tr-TR" sz="1300" b="1" dirty="0">
                <a:latin typeface="Arial" pitchFamily="34" charset="0"/>
              </a:rPr>
              <a:t>-5018 Kamu Mali Yönetimi ve Kontrol Kanununun 70. maddesi gereği Başkanlığımız altındaki ödeneklerin harcanması esnasında ödenek durumunu izlemek, ihtiyaçların temininde bütçe açısından gerekli tedbirleri almak.</a:t>
            </a:r>
          </a:p>
          <a:p>
            <a:pPr algn="just" eaLnBrk="1" hangingPunct="1">
              <a:spcBef>
                <a:spcPct val="50000"/>
              </a:spcBef>
              <a:buFontTx/>
              <a:buChar char="-"/>
            </a:pPr>
            <a:r>
              <a:rPr lang="tr-TR" altLang="tr-TR" sz="1300" b="1" dirty="0">
                <a:latin typeface="Arial" pitchFamily="34" charset="0"/>
              </a:rPr>
              <a:t>Başkanlığımız personelinin özlük haklarını (maaşlarının hazırlanması, SGK kesintilerinin hesaplanması gibi) ve yolluk ödemelerini gerçekleştirmek.</a:t>
            </a:r>
          </a:p>
          <a:p>
            <a:pPr algn="just" eaLnBrk="1" hangingPunct="1">
              <a:spcBef>
                <a:spcPct val="50000"/>
              </a:spcBef>
            </a:pPr>
            <a:r>
              <a:rPr lang="tr-TR" altLang="tr-TR" sz="1300" b="1" dirty="0">
                <a:latin typeface="Arial" pitchFamily="34" charset="0"/>
              </a:rPr>
              <a:t>- Başkanlıkça gerçekleştirilen satın almalara ilişkin her türlü ödeme işlemlerini yürütmek.</a:t>
            </a:r>
            <a:br>
              <a:rPr lang="tr-TR" altLang="tr-TR" sz="1300" b="1" dirty="0">
                <a:latin typeface="Arial" pitchFamily="34" charset="0"/>
              </a:rPr>
            </a:br>
            <a:r>
              <a:rPr lang="tr-TR" altLang="tr-TR" sz="1300" b="1" dirty="0">
                <a:latin typeface="Arial" pitchFamily="34" charset="0"/>
              </a:rPr>
              <a:t>- Araç, gereç ve malzemenin temini ile ilgili hizmetleri yürütmek.</a:t>
            </a:r>
          </a:p>
          <a:p>
            <a:pPr algn="just" eaLnBrk="1" hangingPunct="1">
              <a:spcBef>
                <a:spcPct val="50000"/>
              </a:spcBef>
            </a:pPr>
            <a:r>
              <a:rPr lang="tr-TR" altLang="tr-TR" sz="1300" b="1" dirty="0">
                <a:latin typeface="Arial" pitchFamily="34" charset="0"/>
              </a:rPr>
              <a:t>- Kamu borcu faturalarının ödenmesi ve takibi.</a:t>
            </a:r>
          </a:p>
          <a:p>
            <a:pPr algn="just" eaLnBrk="1" hangingPunct="1">
              <a:spcBef>
                <a:spcPct val="50000"/>
              </a:spcBef>
            </a:pPr>
            <a:r>
              <a:rPr lang="tr-TR" altLang="tr-TR" sz="1300" b="1" dirty="0">
                <a:latin typeface="Arial" pitchFamily="34" charset="0"/>
              </a:rPr>
              <a:t>- Üniversitemizin temizlik ve güvenlik işlerini yürütmek.</a:t>
            </a:r>
          </a:p>
          <a:p>
            <a:pPr algn="just" eaLnBrk="1" hangingPunct="1">
              <a:spcBef>
                <a:spcPct val="50000"/>
              </a:spcBef>
            </a:pPr>
            <a:r>
              <a:rPr lang="tr-TR" altLang="tr-TR" sz="1300" b="1" dirty="0">
                <a:latin typeface="Arial" pitchFamily="34" charset="0"/>
              </a:rPr>
              <a:t>- Taşınır Kayıt ve Kontrol işlemlerini (her türlü malzemenin giriş-çıkış, depolanması, zimmet teslim, devir ve sayım) yapmak.</a:t>
            </a:r>
          </a:p>
          <a:p>
            <a:pPr algn="just" eaLnBrk="1" hangingPunct="1">
              <a:spcBef>
                <a:spcPct val="50000"/>
              </a:spcBef>
              <a:buFontTx/>
              <a:buChar char="-"/>
            </a:pPr>
            <a:r>
              <a:rPr lang="tr-TR" altLang="tr-TR" sz="1300" b="1" dirty="0">
                <a:latin typeface="Arial" pitchFamily="34" charset="0"/>
              </a:rPr>
              <a:t>Makine teçhizat, mobilya mefruşat ve bilgisayar alımı ihale işlemlerini gerçekleştirmek.</a:t>
            </a:r>
          </a:p>
        </p:txBody>
      </p:sp>
      <p:sp>
        <p:nvSpPr>
          <p:cNvPr id="3" name="Metin kutusu 1"/>
          <p:cNvSpPr txBox="1"/>
          <p:nvPr/>
        </p:nvSpPr>
        <p:spPr>
          <a:xfrm>
            <a:off x="1776846" y="623455"/>
            <a:ext cx="6764482" cy="461665"/>
          </a:xfrm>
          <a:prstGeom prst="rect">
            <a:avLst/>
          </a:prstGeom>
          <a:noFill/>
        </p:spPr>
        <p:txBody>
          <a:bodyPr wrap="square" rtlCol="0">
            <a:spAutoFit/>
          </a:bodyPr>
          <a:lstStyle/>
          <a:p>
            <a:r>
              <a:rPr lang="tr-TR" sz="2400" b="1" dirty="0" smtClean="0"/>
              <a:t>Faaliyet Alanı</a:t>
            </a:r>
            <a:endParaRPr lang="tr-TR" sz="2400" b="1" dirty="0"/>
          </a:p>
        </p:txBody>
      </p:sp>
    </p:spTree>
    <p:extLst>
      <p:ext uri="{BB962C8B-B14F-4D97-AF65-F5344CB8AC3E}">
        <p14:creationId xmlns:p14="http://schemas.microsoft.com/office/powerpoint/2010/main" val="537261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461665"/>
          </a:xfrm>
          <a:prstGeom prst="rect">
            <a:avLst/>
          </a:prstGeom>
          <a:noFill/>
        </p:spPr>
        <p:txBody>
          <a:bodyPr wrap="square" rtlCol="0">
            <a:spAutoFit/>
          </a:bodyPr>
          <a:lstStyle/>
          <a:p>
            <a:r>
              <a:rPr lang="tr-TR" sz="2400" b="1" dirty="0" smtClean="0"/>
              <a:t>Amaç ve Hedefler</a:t>
            </a:r>
            <a:endParaRPr lang="tr-TR" sz="2400" b="1" dirty="0"/>
          </a:p>
        </p:txBody>
      </p:sp>
      <p:graphicFrame>
        <p:nvGraphicFramePr>
          <p:cNvPr id="3" name="2 Tablo"/>
          <p:cNvGraphicFramePr>
            <a:graphicFrameLocks noGrp="1"/>
          </p:cNvGraphicFramePr>
          <p:nvPr/>
        </p:nvGraphicFramePr>
        <p:xfrm>
          <a:off x="288325" y="1412876"/>
          <a:ext cx="11450594" cy="4136397"/>
        </p:xfrm>
        <a:graphic>
          <a:graphicData uri="http://schemas.openxmlformats.org/drawingml/2006/table">
            <a:tbl>
              <a:tblPr/>
              <a:tblGrid>
                <a:gridCol w="4654944">
                  <a:extLst>
                    <a:ext uri="{9D8B030D-6E8A-4147-A177-3AD203B41FA5}">
                      <a16:colId xmlns:a16="http://schemas.microsoft.com/office/drawing/2014/main" val="20000"/>
                    </a:ext>
                  </a:extLst>
                </a:gridCol>
                <a:gridCol w="6795650">
                  <a:extLst>
                    <a:ext uri="{9D8B030D-6E8A-4147-A177-3AD203B41FA5}">
                      <a16:colId xmlns:a16="http://schemas.microsoft.com/office/drawing/2014/main" val="20001"/>
                    </a:ext>
                  </a:extLst>
                </a:gridCol>
              </a:tblGrid>
              <a:tr h="615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Amaç-1</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tr-TR" sz="900" b="1" i="0" u="none" strike="noStrike" cap="none" normalizeH="0" baseline="0" dirty="0" smtClean="0">
                          <a:ln>
                            <a:noFill/>
                          </a:ln>
                          <a:solidFill>
                            <a:srgbClr val="000000"/>
                          </a:solidFill>
                          <a:effectLst/>
                          <a:latin typeface="Times New Roman" pitchFamily="18" charset="0"/>
                          <a:cs typeface="Times New Roman" pitchFamily="18" charset="0"/>
                        </a:rPr>
                        <a:t>İnsan</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Kaynaklarının</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Verimli</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Kullanılması</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Geliştirilmesi</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smtClean="0">
                        <a:ln>
                          <a:noFill/>
                        </a:ln>
                        <a:solidFill>
                          <a:srgbClr val="C00000"/>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1-1:</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Güncel gelişmelere uygun olarak idari personelin eğitiminin sağlanması. </a:t>
                      </a:r>
                      <a:endParaRPr kumimoji="0" lang="tr-TR"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1-2:</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Başkanlığımız çalışanları arasındaki ilişkilerin geliştirmesi. </a:t>
                      </a:r>
                      <a:endParaRPr kumimoji="0" lang="tr-TR" sz="9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1-3:</a:t>
                      </a:r>
                      <a:r>
                        <a:rPr kumimoji="0" lang="en-GB" sz="900" b="1" i="0" u="none" strike="noStrike" cap="none" normalizeH="0" baseline="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Çalışanların performansının artırılması. </a:t>
                      </a:r>
                      <a:endParaRPr kumimoji="0" lang="tr-TR" sz="9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64128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Amaç-2:</a:t>
                      </a:r>
                      <a:r>
                        <a:rPr kumimoji="0" lang="en-GB" sz="900" b="1" i="0" u="none" strike="noStrike" cap="none" normalizeH="0" baseline="0" smtClean="0">
                          <a:ln>
                            <a:noFill/>
                          </a:ln>
                          <a:solidFill>
                            <a:srgbClr val="000000"/>
                          </a:solidFill>
                          <a:effectLst/>
                          <a:latin typeface="Times New Roman" pitchFamily="18" charset="0"/>
                          <a:cs typeface="Times New Roman" pitchFamily="18" charset="0"/>
                        </a:rPr>
                        <a:t> Çalışanların Memnuniyetinin Artırılması.</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38420" marR="38420" marT="6486" marB="0" anchor="ctr"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2-1:</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Çalışanlar için performansa dayalı olarak ödüllendirme sisteminin oluşturulması. </a:t>
                      </a:r>
                      <a:endParaRPr kumimoji="0" lang="tr-TR"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2-2</a:t>
                      </a:r>
                      <a:r>
                        <a:rPr kumimoji="0" lang="en-GB" sz="900" b="0" i="0" u="none" strike="noStrike" cap="none" normalizeH="0" baseline="0" smtClean="0">
                          <a:ln>
                            <a:noFill/>
                          </a:ln>
                          <a:solidFill>
                            <a:srgbClr val="C00000"/>
                          </a:solidFill>
                          <a:effectLst/>
                          <a:latin typeface="Times New Roman" pitchFamily="18" charset="0"/>
                          <a:cs typeface="Times New Roman" pitchFamily="18" charset="0"/>
                        </a:rPr>
                        <a:t> </a:t>
                      </a: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a:t>
                      </a:r>
                      <a:r>
                        <a:rPr kumimoji="0" lang="tr-TR" sz="900" b="0" i="0" u="none" strike="noStrike" cap="none" normalizeH="0" baseline="0" smtClean="0">
                          <a:ln>
                            <a:noFill/>
                          </a:ln>
                          <a:solidFill>
                            <a:srgbClr val="000000"/>
                          </a:solidFill>
                          <a:effectLst/>
                          <a:latin typeface="Times New Roman" pitchFamily="18" charset="0"/>
                          <a:cs typeface="Times New Roman" pitchFamily="18" charset="0"/>
                        </a:rPr>
                        <a:t>Çalışanların</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sosyal etkileşimlerini artırmaya yönelik etkinlikler düzenlenmesi. </a:t>
                      </a:r>
                      <a:endParaRPr kumimoji="0" lang="tr-TR" sz="9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txBody>
                  <a:tcPr marL="38420" marR="38420" marT="6486" marB="0" anchor="ctr"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769033">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Amaç-</a:t>
                      </a:r>
                      <a:r>
                        <a:rPr kumimoji="0" lang="tr-TR"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3: </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Modern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Yönetim</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Yaklaşım</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Yöntemlerinin</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Benimsenmesi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3-1:</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Birim</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çalışma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yönergelerinin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planlarının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hazırlanması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3-2:</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Çalışanların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görev</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tanımlarının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yetki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sorumluluklarının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belirlenmesi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3-3 :</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Birimin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kendi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web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sayfasını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oluşturma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gerekli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doküman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bilgilerin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bu</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sayfadan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yayınlanmasının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sağlanması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2"/>
                  </a:ext>
                </a:extLst>
              </a:tr>
              <a:tr h="2088655">
                <a:tc>
                  <a:txBody>
                    <a:bodyPr/>
                    <a:lstStyle/>
                    <a:p>
                      <a:pPr marL="0" marR="0" lvl="0" indent="0" algn="l" defTabSz="914400" rtl="0" eaLnBrk="1" fontAlgn="base" latinLnBrk="0" hangingPunct="1">
                        <a:lnSpc>
                          <a:spcPct val="115000"/>
                        </a:lnSpc>
                        <a:spcBef>
                          <a:spcPct val="0"/>
                        </a:spcBef>
                        <a:spcAft>
                          <a:spcPct val="0"/>
                        </a:spcAft>
                        <a:buClrTx/>
                        <a:buSzTx/>
                        <a:buFontTx/>
                        <a:buNone/>
                        <a:tabLst>
                          <a:tab pos="3568700" algn="l"/>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Amaç-</a:t>
                      </a:r>
                      <a:r>
                        <a:rPr kumimoji="0" lang="tr-TR"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4: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Üniversitemizin</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Faaliyetlerine</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Değer</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Katmak</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Geliştirmek</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38420" marR="38420" marT="6486" marB="0" anchor="ctr"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3-1:</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Rektörlüğe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bağlı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birimler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ile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yeni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kurulan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Akademik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birimlerin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büro</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işyeri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mal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malzemeleri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ile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büro</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işyeri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makine-teçhizat</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talepleri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dikkate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alınarak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talepler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karşılanmasını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sağlamak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Hedef 3-2</a:t>
                      </a:r>
                      <a:r>
                        <a:rPr kumimoji="0" lang="tr-TR" sz="900" b="1"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 T</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emizlik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ile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güvenlik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hizmet</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inin uygun bir şekilde yürütülmesini sağlamak.</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Hedef 3-3:</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Üniversitemiz</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Kezer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Yerleşkesine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ait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arazilerinin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modern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yerleşke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seviyesine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ulaşması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amacı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ile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çevre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düzenleme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ağaçlandırma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faaliyetlerin</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de Başkanlığımıza düşen görevi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gerçekleştir</a:t>
                      </a:r>
                      <a:r>
                        <a:rPr kumimoji="0" lang="tr-TR" sz="900" b="0" i="0" u="none" strike="noStrike" cap="none" normalizeH="0" baseline="0" dirty="0" err="1" smtClean="0">
                          <a:ln>
                            <a:noFill/>
                          </a:ln>
                          <a:solidFill>
                            <a:srgbClr val="000000"/>
                          </a:solidFill>
                          <a:effectLst/>
                          <a:latin typeface="Times New Roman" pitchFamily="18" charset="0"/>
                          <a:cs typeface="Times New Roman" pitchFamily="18" charset="0"/>
                        </a:rPr>
                        <a:t>mek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15000"/>
                        </a:lnSpc>
                        <a:spcBef>
                          <a:spcPct val="0"/>
                        </a:spcBef>
                        <a:spcAft>
                          <a:spcPts val="100"/>
                        </a:spcAft>
                        <a:buClrTx/>
                        <a:buSzTx/>
                        <a:buFontTx/>
                        <a:buNone/>
                        <a:tabLst/>
                      </a:pP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3-4:</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Kurumsal</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yapılanma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amacıyla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yapılan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çalışmalar</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a </a:t>
                      </a:r>
                      <a:r>
                        <a:rPr kumimoji="0" lang="tr-TR" sz="900" b="0" i="0" u="none" strike="noStrike" cap="none" normalizeH="0" baseline="0" dirty="0" err="1" smtClean="0">
                          <a:ln>
                            <a:noFill/>
                          </a:ln>
                          <a:solidFill>
                            <a:srgbClr val="000000"/>
                          </a:solidFill>
                          <a:effectLst/>
                          <a:latin typeface="Times New Roman" pitchFamily="18" charset="0"/>
                          <a:cs typeface="Times New Roman" pitchFamily="18" charset="0"/>
                        </a:rPr>
                        <a:t>aktkı</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 sağlamak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kalite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sistemine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yönelik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çalışmalar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geliştirmek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04719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2"/>
          <p:cNvSpPr>
            <a:spLocks noGrp="1" noChangeArrowheads="1"/>
          </p:cNvSpPr>
          <p:nvPr>
            <p:ph type="sldNum" sz="quarter" idx="12"/>
          </p:nvPr>
        </p:nvSpPr>
        <p:spPr bwMode="auto">
          <a:noFill/>
          <a:ln>
            <a:miter lim="800000"/>
            <a:headEnd/>
            <a:tailEnd/>
          </a:ln>
        </p:spPr>
        <p:txBody>
          <a:bodyPr/>
          <a:lstStyle/>
          <a:p>
            <a:fld id="{DA2ED30F-AA60-484C-90CA-E66EA43D7909}" type="slidenum">
              <a:rPr lang="tr-TR" altLang="tr-TR" smtClean="0"/>
              <a:pPr/>
              <a:t>5</a:t>
            </a:fld>
            <a:endParaRPr lang="tr-TR" altLang="tr-TR" smtClean="0"/>
          </a:p>
        </p:txBody>
      </p:sp>
      <p:sp>
        <p:nvSpPr>
          <p:cNvPr id="21507" name="Rectangle 21"/>
          <p:cNvSpPr txBox="1">
            <a:spLocks noGrp="1" noChangeArrowheads="1"/>
          </p:cNvSpPr>
          <p:nvPr/>
        </p:nvSpPr>
        <p:spPr bwMode="auto">
          <a:xfrm>
            <a:off x="4165600" y="6248400"/>
            <a:ext cx="3860800" cy="457200"/>
          </a:xfrm>
          <a:prstGeom prst="rect">
            <a:avLst/>
          </a:prstGeom>
          <a:noFill/>
          <a:ln w="9525">
            <a:noFill/>
            <a:miter lim="800000"/>
            <a:headEnd/>
            <a:tailEnd/>
          </a:ln>
        </p:spPr>
        <p:txBody>
          <a:bodyPr anchor="b"/>
          <a:lstStyle/>
          <a:p>
            <a:pPr algn="ctr" eaLnBrk="1" hangingPunct="1"/>
            <a:r>
              <a:rPr lang="tr-TR" altLang="tr-TR" sz="1200"/>
              <a:t>İdari ve Mali İşler Daire Başkanlığı</a:t>
            </a:r>
          </a:p>
        </p:txBody>
      </p:sp>
      <p:sp>
        <p:nvSpPr>
          <p:cNvPr id="21508"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E25E6EFC-9F3F-46B0-8413-32B1CA620DFE}" type="slidenum">
              <a:rPr lang="tr-TR" altLang="tr-TR" sz="1200"/>
              <a:pPr algn="r" eaLnBrk="1" hangingPunct="1"/>
              <a:t>5</a:t>
            </a:fld>
            <a:endParaRPr lang="tr-TR" altLang="tr-TR" sz="1200"/>
          </a:p>
        </p:txBody>
      </p:sp>
      <p:sp>
        <p:nvSpPr>
          <p:cNvPr id="21510" name="Text Box 8"/>
          <p:cNvSpPr txBox="1">
            <a:spLocks noChangeArrowheads="1"/>
          </p:cNvSpPr>
          <p:nvPr/>
        </p:nvSpPr>
        <p:spPr bwMode="auto">
          <a:xfrm>
            <a:off x="1808836" y="643325"/>
            <a:ext cx="4703233" cy="366713"/>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DAİRE BAŞKANLIĞI ŞEMASI</a:t>
            </a:r>
          </a:p>
        </p:txBody>
      </p:sp>
      <p:sp>
        <p:nvSpPr>
          <p:cNvPr id="21511" name="Rectangle 25"/>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pPr eaLnBrk="1" hangingPunct="1"/>
            <a:endParaRPr lang="tr-TR" altLang="tr-TR"/>
          </a:p>
        </p:txBody>
      </p:sp>
      <p:sp>
        <p:nvSpPr>
          <p:cNvPr id="16393" name="Yuvarlatılmış Dikdörtgen 18"/>
          <p:cNvSpPr>
            <a:spLocks noChangeArrowheads="1"/>
          </p:cNvSpPr>
          <p:nvPr/>
        </p:nvSpPr>
        <p:spPr bwMode="auto">
          <a:xfrm>
            <a:off x="5325877" y="1315739"/>
            <a:ext cx="2207684" cy="904875"/>
          </a:xfrm>
          <a:prstGeom prst="roundRect">
            <a:avLst>
              <a:gd name="adj" fmla="val 16667"/>
            </a:avLst>
          </a:prstGeom>
          <a:solidFill>
            <a:srgbClr val="E48312"/>
          </a:solidFill>
          <a:ln w="12700">
            <a:noFill/>
            <a:miter lim="800000"/>
            <a:headEnd/>
            <a:tailEnd/>
          </a:ln>
          <a:effectLst>
            <a:outerShdw dist="241300" dir="11519999" sx="110001" sy="110001" algn="ctr" rotWithShape="0">
              <a:srgbClr val="000000">
                <a:alpha val="17998"/>
              </a:srgbClr>
            </a:outerShdw>
          </a:effectLst>
        </p:spPr>
        <p:txBody>
          <a:bodyPr anchor="ctr"/>
          <a:lstStyle/>
          <a:p>
            <a:pPr algn="ctr" eaLnBrk="1" hangingPunct="1">
              <a:spcAft>
                <a:spcPts val="1000"/>
              </a:spcAft>
              <a:defRPr/>
            </a:pPr>
            <a:r>
              <a:rPr lang="tr-TR" altLang="tr-TR" sz="1100" dirty="0">
                <a:latin typeface="Calibri" pitchFamily="34" charset="0"/>
              </a:rPr>
              <a:t>İDARİ VE MALİ İŞLER DAİRE BAŞKANLIĞI</a:t>
            </a:r>
            <a:endParaRPr lang="tr-TR" altLang="tr-TR" dirty="0"/>
          </a:p>
        </p:txBody>
      </p:sp>
      <p:sp>
        <p:nvSpPr>
          <p:cNvPr id="21513" name="Düz Bağlayıcı 21"/>
          <p:cNvSpPr>
            <a:spLocks noChangeShapeType="1"/>
          </p:cNvSpPr>
          <p:nvPr/>
        </p:nvSpPr>
        <p:spPr bwMode="auto">
          <a:xfrm flipV="1">
            <a:off x="1871133" y="2565400"/>
            <a:ext cx="8737600" cy="0"/>
          </a:xfrm>
          <a:prstGeom prst="line">
            <a:avLst/>
          </a:prstGeom>
          <a:noFill/>
          <a:ln w="19050">
            <a:solidFill>
              <a:srgbClr val="E48312"/>
            </a:solidFill>
            <a:miter lim="800000"/>
            <a:headEnd/>
            <a:tailEnd/>
          </a:ln>
        </p:spPr>
        <p:txBody>
          <a:bodyPr/>
          <a:lstStyle/>
          <a:p>
            <a:endParaRPr lang="tr-TR"/>
          </a:p>
        </p:txBody>
      </p:sp>
      <p:sp>
        <p:nvSpPr>
          <p:cNvPr id="16395" name="Yuvarlatılmış Dikdörtgen 28"/>
          <p:cNvSpPr>
            <a:spLocks noChangeArrowheads="1"/>
          </p:cNvSpPr>
          <p:nvPr/>
        </p:nvSpPr>
        <p:spPr bwMode="auto">
          <a:xfrm>
            <a:off x="1583267" y="2924176"/>
            <a:ext cx="1631951" cy="733425"/>
          </a:xfrm>
          <a:prstGeom prst="roundRect">
            <a:avLst>
              <a:gd name="adj" fmla="val 16667"/>
            </a:avLst>
          </a:prstGeom>
          <a:solidFill>
            <a:srgbClr val="E48312"/>
          </a:solidFill>
          <a:ln w="12700">
            <a:noFill/>
            <a:miter lim="800000"/>
            <a:headEnd/>
            <a:tailEnd/>
          </a:ln>
          <a:effectLst>
            <a:outerShdw dist="12700" dir="5400000" algn="ctr" rotWithShape="0">
              <a:srgbClr val="000000"/>
            </a:outerShdw>
          </a:effectLst>
        </p:spPr>
        <p:txBody>
          <a:bodyPr anchor="ctr"/>
          <a:lstStyle/>
          <a:p>
            <a:pPr algn="ctr" eaLnBrk="1" hangingPunct="1">
              <a:spcAft>
                <a:spcPts val="1000"/>
              </a:spcAft>
              <a:defRPr/>
            </a:pPr>
            <a:r>
              <a:rPr lang="tr-TR" altLang="tr-TR" sz="1100">
                <a:latin typeface="Calibri" pitchFamily="34" charset="0"/>
              </a:rPr>
              <a:t>Satın Alma Müdürlüğü</a:t>
            </a:r>
          </a:p>
          <a:p>
            <a:pPr algn="ctr" eaLnBrk="1" hangingPunct="1">
              <a:spcAft>
                <a:spcPts val="1000"/>
              </a:spcAft>
              <a:defRPr/>
            </a:pPr>
            <a:r>
              <a:rPr lang="tr-TR" altLang="tr-TR" sz="1100">
                <a:latin typeface="Calibri" pitchFamily="34" charset="0"/>
              </a:rPr>
              <a:t>Şube</a:t>
            </a:r>
            <a:endParaRPr lang="tr-TR" altLang="tr-TR"/>
          </a:p>
        </p:txBody>
      </p:sp>
      <p:sp>
        <p:nvSpPr>
          <p:cNvPr id="16396" name="Yuvarlatılmış Dikdörtgen 27"/>
          <p:cNvSpPr>
            <a:spLocks noChangeArrowheads="1"/>
          </p:cNvSpPr>
          <p:nvPr/>
        </p:nvSpPr>
        <p:spPr bwMode="auto">
          <a:xfrm>
            <a:off x="4368800" y="2924176"/>
            <a:ext cx="2015067" cy="733425"/>
          </a:xfrm>
          <a:prstGeom prst="roundRect">
            <a:avLst>
              <a:gd name="adj" fmla="val 16667"/>
            </a:avLst>
          </a:prstGeom>
          <a:solidFill>
            <a:srgbClr val="E48312"/>
          </a:solidFill>
          <a:ln w="12700">
            <a:noFill/>
            <a:miter lim="800000"/>
            <a:headEnd/>
            <a:tailEnd/>
          </a:ln>
          <a:effectLst>
            <a:outerShdw dist="12700" dir="5400000" algn="ctr" rotWithShape="0">
              <a:srgbClr val="000000"/>
            </a:outerShdw>
          </a:effectLst>
        </p:spPr>
        <p:txBody>
          <a:bodyPr anchor="ctr"/>
          <a:lstStyle/>
          <a:p>
            <a:pPr algn="ctr" eaLnBrk="1" hangingPunct="1">
              <a:spcAft>
                <a:spcPts val="1000"/>
              </a:spcAft>
              <a:defRPr/>
            </a:pPr>
            <a:r>
              <a:rPr lang="tr-TR" altLang="tr-TR" sz="1100" dirty="0">
                <a:latin typeface="Calibri" pitchFamily="34" charset="0"/>
              </a:rPr>
              <a:t>Tahakkuk </a:t>
            </a:r>
          </a:p>
          <a:p>
            <a:pPr algn="ctr" eaLnBrk="1" hangingPunct="1">
              <a:spcAft>
                <a:spcPts val="1000"/>
              </a:spcAft>
              <a:defRPr/>
            </a:pPr>
            <a:r>
              <a:rPr lang="tr-TR" altLang="tr-TR" sz="1100" dirty="0">
                <a:latin typeface="Calibri" pitchFamily="34" charset="0"/>
              </a:rPr>
              <a:t>Şube Müdürlüğü</a:t>
            </a:r>
            <a:endParaRPr lang="tr-TR" altLang="tr-TR" dirty="0"/>
          </a:p>
        </p:txBody>
      </p:sp>
      <p:sp>
        <p:nvSpPr>
          <p:cNvPr id="16397" name="Yuvarlatılmış Dikdörtgen 29"/>
          <p:cNvSpPr>
            <a:spLocks noChangeArrowheads="1"/>
          </p:cNvSpPr>
          <p:nvPr/>
        </p:nvSpPr>
        <p:spPr bwMode="auto">
          <a:xfrm>
            <a:off x="7056967" y="2924175"/>
            <a:ext cx="1879600" cy="781050"/>
          </a:xfrm>
          <a:prstGeom prst="roundRect">
            <a:avLst>
              <a:gd name="adj" fmla="val 0"/>
            </a:avLst>
          </a:prstGeom>
          <a:solidFill>
            <a:srgbClr val="E48312"/>
          </a:solidFill>
          <a:ln w="12700">
            <a:noFill/>
            <a:miter lim="800000"/>
            <a:headEnd/>
            <a:tailEnd/>
          </a:ln>
          <a:effectLst>
            <a:outerShdw dist="12700" dir="5400000" algn="ctr" rotWithShape="0">
              <a:srgbClr val="000000"/>
            </a:outerShdw>
          </a:effectLst>
        </p:spPr>
        <p:txBody>
          <a:bodyPr anchor="ctr"/>
          <a:lstStyle/>
          <a:p>
            <a:pPr algn="ctr" eaLnBrk="1" hangingPunct="1">
              <a:spcAft>
                <a:spcPts val="1000"/>
              </a:spcAft>
              <a:defRPr/>
            </a:pPr>
            <a:r>
              <a:rPr lang="tr-TR" altLang="tr-TR" sz="1100" dirty="0">
                <a:latin typeface="Calibri" pitchFamily="34" charset="0"/>
              </a:rPr>
              <a:t>Destek Hizmetleri</a:t>
            </a:r>
          </a:p>
          <a:p>
            <a:pPr algn="ctr" eaLnBrk="1" hangingPunct="1">
              <a:spcAft>
                <a:spcPts val="1000"/>
              </a:spcAft>
              <a:defRPr/>
            </a:pPr>
            <a:r>
              <a:rPr lang="tr-TR" altLang="tr-TR" sz="1100" dirty="0">
                <a:latin typeface="Calibri" pitchFamily="34" charset="0"/>
              </a:rPr>
              <a:t>Şube Müdürlüğü</a:t>
            </a:r>
            <a:endParaRPr lang="tr-TR" altLang="tr-TR" dirty="0"/>
          </a:p>
        </p:txBody>
      </p:sp>
      <p:sp>
        <p:nvSpPr>
          <p:cNvPr id="16398" name="Yuvarlatılmış Dikdörtgen 33"/>
          <p:cNvSpPr>
            <a:spLocks noChangeArrowheads="1"/>
          </p:cNvSpPr>
          <p:nvPr/>
        </p:nvSpPr>
        <p:spPr bwMode="auto">
          <a:xfrm>
            <a:off x="4656667" y="3933825"/>
            <a:ext cx="1631951" cy="628650"/>
          </a:xfrm>
          <a:prstGeom prst="roundRect">
            <a:avLst>
              <a:gd name="adj" fmla="val 0"/>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r>
              <a:rPr lang="tr-TR" altLang="tr-TR" sz="1100" dirty="0">
                <a:latin typeface="Calibri" pitchFamily="34" charset="0"/>
              </a:rPr>
              <a:t>Taşınır Kayıt Kontrol Birimi</a:t>
            </a:r>
            <a:endParaRPr lang="tr-TR" altLang="tr-TR" dirty="0"/>
          </a:p>
        </p:txBody>
      </p:sp>
      <p:sp>
        <p:nvSpPr>
          <p:cNvPr id="16399" name="Yuvarlatılmış Dikdörtgen 48"/>
          <p:cNvSpPr>
            <a:spLocks noChangeArrowheads="1"/>
          </p:cNvSpPr>
          <p:nvPr/>
        </p:nvSpPr>
        <p:spPr bwMode="auto">
          <a:xfrm>
            <a:off x="9552518" y="4149726"/>
            <a:ext cx="1054100" cy="466725"/>
          </a:xfrm>
          <a:prstGeom prst="roundRect">
            <a:avLst>
              <a:gd name="adj" fmla="val 16667"/>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endParaRPr lang="tr-TR" altLang="tr-TR" sz="1100" dirty="0">
              <a:latin typeface="Calibri" pitchFamily="34" charset="0"/>
            </a:endParaRPr>
          </a:p>
          <a:p>
            <a:pPr algn="ctr" eaLnBrk="1" hangingPunct="1">
              <a:spcAft>
                <a:spcPts val="1000"/>
              </a:spcAft>
              <a:defRPr/>
            </a:pPr>
            <a:r>
              <a:rPr lang="tr-TR" altLang="tr-TR" sz="1100" dirty="0">
                <a:latin typeface="Calibri" pitchFamily="34" charset="0"/>
              </a:rPr>
              <a:t>Sivil Savunma</a:t>
            </a:r>
          </a:p>
          <a:p>
            <a:pPr algn="ctr" eaLnBrk="1" hangingPunct="1">
              <a:defRPr/>
            </a:pPr>
            <a:endParaRPr lang="tr-TR" altLang="tr-TR" dirty="0"/>
          </a:p>
        </p:txBody>
      </p:sp>
      <p:sp>
        <p:nvSpPr>
          <p:cNvPr id="16400" name="Yuvarlatılmış Dikdörtgen 47"/>
          <p:cNvSpPr>
            <a:spLocks noChangeArrowheads="1"/>
          </p:cNvSpPr>
          <p:nvPr/>
        </p:nvSpPr>
        <p:spPr bwMode="auto">
          <a:xfrm>
            <a:off x="8208434" y="4149726"/>
            <a:ext cx="977900" cy="466725"/>
          </a:xfrm>
          <a:prstGeom prst="roundRect">
            <a:avLst>
              <a:gd name="adj" fmla="val 16667"/>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r>
              <a:rPr lang="tr-TR" altLang="tr-TR" sz="1000" dirty="0">
                <a:latin typeface="Calibri" pitchFamily="34" charset="0"/>
              </a:rPr>
              <a:t>Ulaştırma</a:t>
            </a:r>
            <a:endParaRPr lang="tr-TR" altLang="tr-TR" dirty="0"/>
          </a:p>
        </p:txBody>
      </p:sp>
      <p:sp>
        <p:nvSpPr>
          <p:cNvPr id="16401" name="Yuvarlatılmış Dikdörtgen 46"/>
          <p:cNvSpPr>
            <a:spLocks noChangeArrowheads="1"/>
          </p:cNvSpPr>
          <p:nvPr/>
        </p:nvSpPr>
        <p:spPr bwMode="auto">
          <a:xfrm>
            <a:off x="6576485" y="4076701"/>
            <a:ext cx="1155700" cy="466725"/>
          </a:xfrm>
          <a:prstGeom prst="roundRect">
            <a:avLst>
              <a:gd name="adj" fmla="val 16667"/>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r>
              <a:rPr lang="tr-TR" altLang="tr-TR" sz="1100" dirty="0">
                <a:latin typeface="Calibri" pitchFamily="34" charset="0"/>
              </a:rPr>
              <a:t>Temizlik</a:t>
            </a:r>
            <a:endParaRPr lang="tr-TR" altLang="tr-TR" dirty="0"/>
          </a:p>
        </p:txBody>
      </p:sp>
      <p:sp>
        <p:nvSpPr>
          <p:cNvPr id="16402" name="Yuvarlatılmış Dikdörtgen 45"/>
          <p:cNvSpPr>
            <a:spLocks noChangeArrowheads="1"/>
          </p:cNvSpPr>
          <p:nvPr/>
        </p:nvSpPr>
        <p:spPr bwMode="auto">
          <a:xfrm>
            <a:off x="9745134" y="2997200"/>
            <a:ext cx="1631951" cy="647700"/>
          </a:xfrm>
          <a:prstGeom prst="roundRect">
            <a:avLst>
              <a:gd name="adj" fmla="val 16667"/>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r>
              <a:rPr lang="tr-TR" altLang="tr-TR" sz="1100" dirty="0">
                <a:latin typeface="Calibri" pitchFamily="34" charset="0"/>
              </a:rPr>
              <a:t>Güvenlik Şube Müdürlüğü</a:t>
            </a:r>
            <a:endParaRPr lang="tr-TR" altLang="tr-TR" dirty="0"/>
          </a:p>
        </p:txBody>
      </p:sp>
      <p:cxnSp>
        <p:nvCxnSpPr>
          <p:cNvPr id="186" name="185 Düz Ok Bağlayıcısı"/>
          <p:cNvCxnSpPr>
            <a:stCxn id="21513" idx="0"/>
          </p:cNvCxnSpPr>
          <p:nvPr/>
        </p:nvCxnSpPr>
        <p:spPr>
          <a:xfrm>
            <a:off x="1871133" y="2565400"/>
            <a:ext cx="0" cy="287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8" name="187 Düz Ok Bağlayıcısı"/>
          <p:cNvCxnSpPr/>
          <p:nvPr/>
        </p:nvCxnSpPr>
        <p:spPr>
          <a:xfrm>
            <a:off x="5231027" y="2570205"/>
            <a:ext cx="1373" cy="2825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1" name="190 Düz Ok Bağlayıcısı"/>
          <p:cNvCxnSpPr/>
          <p:nvPr/>
        </p:nvCxnSpPr>
        <p:spPr>
          <a:xfrm>
            <a:off x="10608733" y="2565401"/>
            <a:ext cx="0" cy="358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5" name="194 Düz Ok Bağlayıcısı"/>
          <p:cNvCxnSpPr/>
          <p:nvPr/>
        </p:nvCxnSpPr>
        <p:spPr>
          <a:xfrm>
            <a:off x="5232400" y="3644900"/>
            <a:ext cx="0" cy="217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1" name="200 Düz Ok Bağlayıcısı"/>
          <p:cNvCxnSpPr>
            <a:stCxn id="16397" idx="2"/>
          </p:cNvCxnSpPr>
          <p:nvPr/>
        </p:nvCxnSpPr>
        <p:spPr>
          <a:xfrm>
            <a:off x="7996767" y="3705225"/>
            <a:ext cx="1555751" cy="444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4" name="203 Düz Ok Bağlayıcısı"/>
          <p:cNvCxnSpPr>
            <a:stCxn id="16397" idx="2"/>
          </p:cNvCxnSpPr>
          <p:nvPr/>
        </p:nvCxnSpPr>
        <p:spPr>
          <a:xfrm>
            <a:off x="7996767" y="3705225"/>
            <a:ext cx="499533" cy="444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7" name="206 Düz Ok Bağlayıcısı"/>
          <p:cNvCxnSpPr>
            <a:stCxn id="16397" idx="2"/>
            <a:endCxn id="16401" idx="0"/>
          </p:cNvCxnSpPr>
          <p:nvPr/>
        </p:nvCxnSpPr>
        <p:spPr>
          <a:xfrm flipH="1">
            <a:off x="7154334" y="3705226"/>
            <a:ext cx="842433" cy="37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Düz Ok Bağlayıcısı"/>
          <p:cNvCxnSpPr/>
          <p:nvPr/>
        </p:nvCxnSpPr>
        <p:spPr>
          <a:xfrm>
            <a:off x="7920567" y="2565400"/>
            <a:ext cx="0" cy="287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Düz Ok Bağlayıcısı"/>
          <p:cNvCxnSpPr/>
          <p:nvPr/>
        </p:nvCxnSpPr>
        <p:spPr>
          <a:xfrm>
            <a:off x="6400686" y="2240006"/>
            <a:ext cx="0" cy="287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2"/>
          <p:cNvSpPr>
            <a:spLocks noGrp="1" noChangeArrowheads="1"/>
          </p:cNvSpPr>
          <p:nvPr>
            <p:ph type="sldNum" sz="quarter" idx="12"/>
          </p:nvPr>
        </p:nvSpPr>
        <p:spPr bwMode="auto">
          <a:noFill/>
          <a:ln>
            <a:miter lim="800000"/>
            <a:headEnd/>
            <a:tailEnd/>
          </a:ln>
        </p:spPr>
        <p:txBody>
          <a:bodyPr/>
          <a:lstStyle/>
          <a:p>
            <a:fld id="{4B304211-F3EF-435B-9C96-0787D87F855B}" type="slidenum">
              <a:rPr lang="tr-TR" altLang="tr-TR" smtClean="0"/>
              <a:pPr/>
              <a:t>6</a:t>
            </a:fld>
            <a:endParaRPr lang="tr-TR" altLang="tr-TR" smtClean="0"/>
          </a:p>
        </p:txBody>
      </p:sp>
      <p:sp>
        <p:nvSpPr>
          <p:cNvPr id="22532"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DC202707-B47E-4E88-8232-C777FD3A055F}" type="slidenum">
              <a:rPr lang="tr-TR" altLang="tr-TR" sz="1200"/>
              <a:pPr algn="r" eaLnBrk="1" hangingPunct="1"/>
              <a:t>6</a:t>
            </a:fld>
            <a:endParaRPr lang="tr-TR" altLang="tr-TR" sz="1200"/>
          </a:p>
        </p:txBody>
      </p:sp>
      <p:sp>
        <p:nvSpPr>
          <p:cNvPr id="22534" name="Text Box 8"/>
          <p:cNvSpPr txBox="1">
            <a:spLocks noChangeArrowheads="1"/>
          </p:cNvSpPr>
          <p:nvPr/>
        </p:nvSpPr>
        <p:spPr bwMode="auto">
          <a:xfrm>
            <a:off x="1747567" y="1154800"/>
            <a:ext cx="9120717" cy="641350"/>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Başkanlığımızda </a:t>
            </a:r>
            <a:r>
              <a:rPr lang="tr-TR" altLang="tr-TR" b="1" dirty="0" smtClean="0">
                <a:latin typeface="Arial" pitchFamily="34" charset="0"/>
              </a:rPr>
              <a:t>105 personel çalışmakta olup, görev unvanları </a:t>
            </a:r>
            <a:r>
              <a:rPr lang="tr-TR" altLang="tr-TR" b="1" dirty="0">
                <a:latin typeface="Arial" pitchFamily="34" charset="0"/>
              </a:rPr>
              <a:t>ve sayıları aşağıda belirtilmiştir.</a:t>
            </a:r>
          </a:p>
        </p:txBody>
      </p:sp>
      <p:sp>
        <p:nvSpPr>
          <p:cNvPr id="22535" name="11 Metin kutusu"/>
          <p:cNvSpPr txBox="1">
            <a:spLocks noChangeArrowheads="1"/>
          </p:cNvSpPr>
          <p:nvPr/>
        </p:nvSpPr>
        <p:spPr bwMode="auto">
          <a:xfrm>
            <a:off x="2639484" y="2852739"/>
            <a:ext cx="6527800" cy="369887"/>
          </a:xfrm>
          <a:prstGeom prst="rect">
            <a:avLst/>
          </a:prstGeom>
          <a:noFill/>
          <a:ln w="9525">
            <a:noFill/>
            <a:miter lim="800000"/>
            <a:headEnd/>
            <a:tailEnd/>
          </a:ln>
        </p:spPr>
        <p:txBody>
          <a:bodyPr>
            <a:spAutoFit/>
          </a:bodyPr>
          <a:lstStyle/>
          <a:p>
            <a:pPr eaLnBrk="1" hangingPunct="1"/>
            <a:r>
              <a:rPr lang="tr-TR" altLang="tr-TR"/>
              <a:t>               </a:t>
            </a:r>
          </a:p>
        </p:txBody>
      </p:sp>
      <p:graphicFrame>
        <p:nvGraphicFramePr>
          <p:cNvPr id="10" name="9 Tablo"/>
          <p:cNvGraphicFramePr>
            <a:graphicFrameLocks noGrp="1"/>
          </p:cNvGraphicFramePr>
          <p:nvPr/>
        </p:nvGraphicFramePr>
        <p:xfrm>
          <a:off x="2017469" y="1787609"/>
          <a:ext cx="8128000" cy="3402225"/>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8025">
                <a:tc>
                  <a:txBody>
                    <a:bodyPr/>
                    <a:lstStyle/>
                    <a:p>
                      <a:r>
                        <a:rPr lang="tr-TR" dirty="0" err="1" smtClean="0"/>
                        <a:t>Ünvan</a:t>
                      </a:r>
                      <a:endParaRPr lang="tr-TR" dirty="0"/>
                    </a:p>
                  </a:txBody>
                  <a:tcPr marL="121920" marR="121920"/>
                </a:tc>
                <a:tc>
                  <a:txBody>
                    <a:bodyPr/>
                    <a:lstStyle/>
                    <a:p>
                      <a:r>
                        <a:rPr lang="tr-TR" dirty="0" smtClean="0"/>
                        <a:t>Sayı</a:t>
                      </a:r>
                      <a:endParaRPr lang="tr-TR" dirty="0"/>
                    </a:p>
                  </a:txBody>
                  <a:tcPr marL="121920" marR="121920"/>
                </a:tc>
                <a:extLst>
                  <a:ext uri="{0D108BD9-81ED-4DB2-BD59-A6C34878D82A}">
                    <a16:rowId xmlns:a16="http://schemas.microsoft.com/office/drawing/2014/main" val="10000"/>
                  </a:ext>
                </a:extLst>
              </a:tr>
              <a:tr h="378025">
                <a:tc>
                  <a:txBody>
                    <a:bodyPr/>
                    <a:lstStyle/>
                    <a:p>
                      <a:r>
                        <a:rPr lang="tr-TR" dirty="0" smtClean="0"/>
                        <a:t>Daire Başkanı</a:t>
                      </a:r>
                      <a:endParaRPr lang="tr-TR" dirty="0"/>
                    </a:p>
                  </a:txBody>
                  <a:tcPr marL="121920" marR="121920"/>
                </a:tc>
                <a:tc>
                  <a:txBody>
                    <a:bodyPr/>
                    <a:lstStyle/>
                    <a:p>
                      <a:r>
                        <a:rPr lang="tr-TR" dirty="0" smtClean="0"/>
                        <a:t>1</a:t>
                      </a:r>
                      <a:endParaRPr lang="tr-TR" dirty="0"/>
                    </a:p>
                  </a:txBody>
                  <a:tcPr marL="121920" marR="121920"/>
                </a:tc>
                <a:extLst>
                  <a:ext uri="{0D108BD9-81ED-4DB2-BD59-A6C34878D82A}">
                    <a16:rowId xmlns:a16="http://schemas.microsoft.com/office/drawing/2014/main" val="10001"/>
                  </a:ext>
                </a:extLst>
              </a:tr>
              <a:tr h="378025">
                <a:tc>
                  <a:txBody>
                    <a:bodyPr/>
                    <a:lstStyle/>
                    <a:p>
                      <a:r>
                        <a:rPr lang="tr-TR" dirty="0" smtClean="0"/>
                        <a:t>Şube Müdürü</a:t>
                      </a:r>
                      <a:endParaRPr lang="tr-TR" dirty="0"/>
                    </a:p>
                  </a:txBody>
                  <a:tcPr marL="121920" marR="121920"/>
                </a:tc>
                <a:tc>
                  <a:txBody>
                    <a:bodyPr/>
                    <a:lstStyle/>
                    <a:p>
                      <a:r>
                        <a:rPr lang="tr-TR" dirty="0" smtClean="0"/>
                        <a:t>4</a:t>
                      </a:r>
                      <a:endParaRPr lang="tr-TR" dirty="0"/>
                    </a:p>
                  </a:txBody>
                  <a:tcPr marL="121920" marR="121920"/>
                </a:tc>
                <a:extLst>
                  <a:ext uri="{0D108BD9-81ED-4DB2-BD59-A6C34878D82A}">
                    <a16:rowId xmlns:a16="http://schemas.microsoft.com/office/drawing/2014/main" val="10002"/>
                  </a:ext>
                </a:extLst>
              </a:tr>
              <a:tr h="378025">
                <a:tc>
                  <a:txBody>
                    <a:bodyPr/>
                    <a:lstStyle/>
                    <a:p>
                      <a:r>
                        <a:rPr lang="tr-TR" dirty="0" smtClean="0"/>
                        <a:t>Sivil Savunma Uzmanı</a:t>
                      </a:r>
                      <a:endParaRPr lang="tr-TR" dirty="0"/>
                    </a:p>
                  </a:txBody>
                  <a:tcPr marL="121920" marR="121920"/>
                </a:tc>
                <a:tc>
                  <a:txBody>
                    <a:bodyPr/>
                    <a:lstStyle/>
                    <a:p>
                      <a:r>
                        <a:rPr lang="tr-TR" dirty="0" smtClean="0"/>
                        <a:t>1</a:t>
                      </a:r>
                      <a:endParaRPr lang="tr-TR" dirty="0"/>
                    </a:p>
                  </a:txBody>
                  <a:tcPr marL="121920" marR="121920"/>
                </a:tc>
                <a:extLst>
                  <a:ext uri="{0D108BD9-81ED-4DB2-BD59-A6C34878D82A}">
                    <a16:rowId xmlns:a16="http://schemas.microsoft.com/office/drawing/2014/main" val="10003"/>
                  </a:ext>
                </a:extLst>
              </a:tr>
              <a:tr h="378025">
                <a:tc>
                  <a:txBody>
                    <a:bodyPr/>
                    <a:lstStyle/>
                    <a:p>
                      <a:r>
                        <a:rPr lang="tr-TR" dirty="0" smtClean="0"/>
                        <a:t>Şef</a:t>
                      </a:r>
                      <a:endParaRPr lang="tr-TR" dirty="0"/>
                    </a:p>
                  </a:txBody>
                  <a:tcPr marL="121920" marR="121920"/>
                </a:tc>
                <a:tc>
                  <a:txBody>
                    <a:bodyPr/>
                    <a:lstStyle/>
                    <a:p>
                      <a:r>
                        <a:rPr lang="tr-TR" dirty="0" smtClean="0"/>
                        <a:t>2</a:t>
                      </a:r>
                      <a:endParaRPr lang="tr-TR" dirty="0"/>
                    </a:p>
                  </a:txBody>
                  <a:tcPr marL="121920" marR="121920"/>
                </a:tc>
                <a:extLst>
                  <a:ext uri="{0D108BD9-81ED-4DB2-BD59-A6C34878D82A}">
                    <a16:rowId xmlns:a16="http://schemas.microsoft.com/office/drawing/2014/main" val="10004"/>
                  </a:ext>
                </a:extLst>
              </a:tr>
              <a:tr h="378025">
                <a:tc>
                  <a:txBody>
                    <a:bodyPr/>
                    <a:lstStyle/>
                    <a:p>
                      <a:r>
                        <a:rPr lang="tr-TR" dirty="0" err="1" smtClean="0"/>
                        <a:t>Tekn</a:t>
                      </a:r>
                      <a:r>
                        <a:rPr lang="tr-TR" dirty="0" smtClean="0"/>
                        <a:t>.,</a:t>
                      </a:r>
                      <a:r>
                        <a:rPr lang="tr-TR" dirty="0" err="1" smtClean="0"/>
                        <a:t>Tekn</a:t>
                      </a:r>
                      <a:r>
                        <a:rPr lang="tr-TR" dirty="0" smtClean="0"/>
                        <a:t>.,Bil.</a:t>
                      </a:r>
                      <a:r>
                        <a:rPr lang="tr-TR" baseline="0" dirty="0" smtClean="0"/>
                        <a:t> İş., Memur vb</a:t>
                      </a:r>
                      <a:endParaRPr lang="tr-TR" dirty="0"/>
                    </a:p>
                  </a:txBody>
                  <a:tcPr marL="121920" marR="121920"/>
                </a:tc>
                <a:tc>
                  <a:txBody>
                    <a:bodyPr/>
                    <a:lstStyle/>
                    <a:p>
                      <a:r>
                        <a:rPr lang="tr-TR" dirty="0" smtClean="0"/>
                        <a:t>10</a:t>
                      </a:r>
                      <a:endParaRPr lang="tr-TR" dirty="0"/>
                    </a:p>
                  </a:txBody>
                  <a:tcPr marL="121920" marR="121920"/>
                </a:tc>
                <a:extLst>
                  <a:ext uri="{0D108BD9-81ED-4DB2-BD59-A6C34878D82A}">
                    <a16:rowId xmlns:a16="http://schemas.microsoft.com/office/drawing/2014/main" val="10005"/>
                  </a:ext>
                </a:extLst>
              </a:tr>
              <a:tr h="378025">
                <a:tc>
                  <a:txBody>
                    <a:bodyPr/>
                    <a:lstStyle/>
                    <a:p>
                      <a:r>
                        <a:rPr lang="tr-TR" dirty="0" smtClean="0"/>
                        <a:t>Şoför</a:t>
                      </a:r>
                      <a:endParaRPr lang="tr-TR" dirty="0"/>
                    </a:p>
                  </a:txBody>
                  <a:tcPr marL="121920" marR="121920"/>
                </a:tc>
                <a:tc>
                  <a:txBody>
                    <a:bodyPr/>
                    <a:lstStyle/>
                    <a:p>
                      <a:r>
                        <a:rPr lang="tr-TR" dirty="0" smtClean="0"/>
                        <a:t>14</a:t>
                      </a:r>
                      <a:r>
                        <a:rPr lang="tr-TR" baseline="0" dirty="0" smtClean="0"/>
                        <a:t> (biri garaj amiri)</a:t>
                      </a:r>
                      <a:endParaRPr lang="tr-TR" dirty="0"/>
                    </a:p>
                  </a:txBody>
                  <a:tcPr marL="121920" marR="121920"/>
                </a:tc>
                <a:extLst>
                  <a:ext uri="{0D108BD9-81ED-4DB2-BD59-A6C34878D82A}">
                    <a16:rowId xmlns:a16="http://schemas.microsoft.com/office/drawing/2014/main" val="10006"/>
                  </a:ext>
                </a:extLst>
              </a:tr>
              <a:tr h="378025">
                <a:tc>
                  <a:txBody>
                    <a:bodyPr/>
                    <a:lstStyle/>
                    <a:p>
                      <a:r>
                        <a:rPr lang="tr-TR" dirty="0" smtClean="0"/>
                        <a:t>4/D İşçisi</a:t>
                      </a:r>
                      <a:endParaRPr lang="tr-TR" dirty="0"/>
                    </a:p>
                  </a:txBody>
                  <a:tcPr marL="121920" marR="121920"/>
                </a:tc>
                <a:tc>
                  <a:txBody>
                    <a:bodyPr/>
                    <a:lstStyle/>
                    <a:p>
                      <a:r>
                        <a:rPr lang="tr-TR" dirty="0" smtClean="0"/>
                        <a:t>15</a:t>
                      </a:r>
                      <a:r>
                        <a:rPr lang="tr-TR" baseline="0" dirty="0" smtClean="0"/>
                        <a:t> (biri temizlik şefi)</a:t>
                      </a:r>
                      <a:endParaRPr lang="tr-TR" dirty="0"/>
                    </a:p>
                  </a:txBody>
                  <a:tcPr marL="121920" marR="121920"/>
                </a:tc>
                <a:extLst>
                  <a:ext uri="{0D108BD9-81ED-4DB2-BD59-A6C34878D82A}">
                    <a16:rowId xmlns:a16="http://schemas.microsoft.com/office/drawing/2014/main" val="10007"/>
                  </a:ext>
                </a:extLst>
              </a:tr>
              <a:tr h="378025">
                <a:tc>
                  <a:txBody>
                    <a:bodyPr/>
                    <a:lstStyle/>
                    <a:p>
                      <a:r>
                        <a:rPr lang="tr-TR" dirty="0" smtClean="0"/>
                        <a:t>4/D Güvenlik Personeli</a:t>
                      </a:r>
                      <a:endParaRPr lang="tr-TR" dirty="0"/>
                    </a:p>
                  </a:txBody>
                  <a:tcPr marL="121920" marR="121920"/>
                </a:tc>
                <a:tc>
                  <a:txBody>
                    <a:bodyPr/>
                    <a:lstStyle/>
                    <a:p>
                      <a:r>
                        <a:rPr lang="tr-TR" dirty="0" smtClean="0"/>
                        <a:t>84 (</a:t>
                      </a:r>
                      <a:r>
                        <a:rPr lang="tr-TR" dirty="0" err="1" smtClean="0"/>
                        <a:t>dörtü</a:t>
                      </a:r>
                      <a:r>
                        <a:rPr lang="tr-TR" dirty="0" smtClean="0"/>
                        <a:t> güvenlik amiri)</a:t>
                      </a:r>
                      <a:endParaRPr lang="tr-TR" dirty="0"/>
                    </a:p>
                  </a:txBody>
                  <a:tcPr marL="121920" marR="121920"/>
                </a:tc>
                <a:extLst>
                  <a:ext uri="{0D108BD9-81ED-4DB2-BD59-A6C34878D82A}">
                    <a16:rowId xmlns:a16="http://schemas.microsoft.com/office/drawing/2014/main" val="10008"/>
                  </a:ext>
                </a:extLst>
              </a:tr>
            </a:tbl>
          </a:graphicData>
        </a:graphic>
      </p:graphicFrame>
      <p:sp>
        <p:nvSpPr>
          <p:cNvPr id="11" name="Text Box 8"/>
          <p:cNvSpPr txBox="1">
            <a:spLocks noChangeArrowheads="1"/>
          </p:cNvSpPr>
          <p:nvPr/>
        </p:nvSpPr>
        <p:spPr bwMode="auto">
          <a:xfrm>
            <a:off x="1808836" y="643325"/>
            <a:ext cx="4703233" cy="366713"/>
          </a:xfrm>
          <a:prstGeom prst="rect">
            <a:avLst/>
          </a:prstGeom>
          <a:noFill/>
          <a:ln w="9525">
            <a:noFill/>
            <a:miter lim="800000"/>
            <a:headEnd/>
            <a:tailEnd/>
          </a:ln>
        </p:spPr>
        <p:txBody>
          <a:bodyPr>
            <a:spAutoFit/>
          </a:bodyPr>
          <a:lstStyle/>
          <a:p>
            <a:pPr eaLnBrk="1" hangingPunct="1">
              <a:spcBef>
                <a:spcPct val="50000"/>
              </a:spcBef>
            </a:pPr>
            <a:r>
              <a:rPr lang="tr-TR" altLang="tr-TR" b="1" dirty="0" smtClean="0">
                <a:latin typeface="Arial" pitchFamily="34" charset="0"/>
              </a:rPr>
              <a:t>Personel Sayısı</a:t>
            </a:r>
            <a:endParaRPr lang="tr-TR" altLang="tr-TR" b="1" dirty="0">
              <a:latin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22"/>
          <p:cNvSpPr>
            <a:spLocks noGrp="1" noChangeArrowheads="1"/>
          </p:cNvSpPr>
          <p:nvPr>
            <p:ph type="sldNum" sz="quarter" idx="12"/>
          </p:nvPr>
        </p:nvSpPr>
        <p:spPr bwMode="auto">
          <a:noFill/>
          <a:ln>
            <a:miter lim="800000"/>
            <a:headEnd/>
            <a:tailEnd/>
          </a:ln>
        </p:spPr>
        <p:txBody>
          <a:bodyPr/>
          <a:lstStyle/>
          <a:p>
            <a:fld id="{AB904137-F086-4B58-B90C-818BCC88ACF4}" type="slidenum">
              <a:rPr lang="tr-TR" altLang="tr-TR" smtClean="0"/>
              <a:pPr/>
              <a:t>7</a:t>
            </a:fld>
            <a:endParaRPr lang="tr-TR" altLang="tr-TR" smtClean="0"/>
          </a:p>
        </p:txBody>
      </p:sp>
      <p:sp>
        <p:nvSpPr>
          <p:cNvPr id="23556"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10DE0AA7-280E-458E-9337-8694840EB5D4}" type="slidenum">
              <a:rPr lang="tr-TR" altLang="tr-TR" sz="1200"/>
              <a:pPr algn="r" eaLnBrk="1" hangingPunct="1"/>
              <a:t>7</a:t>
            </a:fld>
            <a:endParaRPr lang="tr-TR" altLang="tr-TR" sz="1200"/>
          </a:p>
        </p:txBody>
      </p:sp>
      <p:sp>
        <p:nvSpPr>
          <p:cNvPr id="23557" name="Text Box 6"/>
          <p:cNvSpPr txBox="1">
            <a:spLocks noChangeArrowheads="1"/>
          </p:cNvSpPr>
          <p:nvPr/>
        </p:nvSpPr>
        <p:spPr bwMode="auto">
          <a:xfrm>
            <a:off x="1871134" y="2276476"/>
            <a:ext cx="8642351" cy="2530475"/>
          </a:xfrm>
          <a:prstGeom prst="rect">
            <a:avLst/>
          </a:prstGeom>
          <a:noFill/>
          <a:ln w="9525">
            <a:noFill/>
            <a:miter lim="800000"/>
            <a:headEnd/>
            <a:tailEnd/>
          </a:ln>
        </p:spPr>
        <p:txBody>
          <a:bodyPr>
            <a:spAutoFit/>
          </a:bodyPr>
          <a:lstStyle/>
          <a:p>
            <a:pPr eaLnBrk="1" hangingPunct="1">
              <a:spcBef>
                <a:spcPct val="50000"/>
              </a:spcBef>
            </a:pPr>
            <a:r>
              <a:rPr lang="tr-TR" altLang="tr-TR" sz="4000" b="1">
                <a:latin typeface="Arial" pitchFamily="34" charset="0"/>
              </a:rPr>
              <a:t>FAALİYET   ve</a:t>
            </a:r>
          </a:p>
          <a:p>
            <a:pPr eaLnBrk="1" hangingPunct="1">
              <a:spcBef>
                <a:spcPct val="50000"/>
              </a:spcBef>
            </a:pPr>
            <a:r>
              <a:rPr lang="tr-TR" altLang="tr-TR" sz="4000" b="1">
                <a:latin typeface="Arial" pitchFamily="34" charset="0"/>
              </a:rPr>
              <a:t>      PERFORMANS </a:t>
            </a:r>
          </a:p>
          <a:p>
            <a:pPr eaLnBrk="1" hangingPunct="1">
              <a:spcBef>
                <a:spcPct val="50000"/>
              </a:spcBef>
            </a:pPr>
            <a:r>
              <a:rPr lang="tr-TR" altLang="tr-TR" sz="4000" b="1">
                <a:latin typeface="Arial" pitchFamily="34" charset="0"/>
              </a:rPr>
              <a:t>           GÖSTERGELERİ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22"/>
          <p:cNvSpPr>
            <a:spLocks noGrp="1" noChangeArrowheads="1"/>
          </p:cNvSpPr>
          <p:nvPr>
            <p:ph type="sldNum" sz="quarter" idx="12"/>
          </p:nvPr>
        </p:nvSpPr>
        <p:spPr bwMode="auto">
          <a:noFill/>
          <a:ln>
            <a:miter lim="800000"/>
            <a:headEnd/>
            <a:tailEnd/>
          </a:ln>
        </p:spPr>
        <p:txBody>
          <a:bodyPr/>
          <a:lstStyle/>
          <a:p>
            <a:fld id="{1F5C1967-11DD-4E56-B77C-FE82C5A3B7FC}" type="slidenum">
              <a:rPr lang="tr-TR" altLang="tr-TR" smtClean="0"/>
              <a:pPr/>
              <a:t>8</a:t>
            </a:fld>
            <a:endParaRPr lang="tr-TR" altLang="tr-TR" smtClean="0"/>
          </a:p>
        </p:txBody>
      </p:sp>
      <p:sp>
        <p:nvSpPr>
          <p:cNvPr id="24580"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88640B4D-644F-483A-B01D-BB9371EA620A}" type="slidenum">
              <a:rPr lang="tr-TR" altLang="tr-TR" sz="1200"/>
              <a:pPr algn="r" eaLnBrk="1" hangingPunct="1"/>
              <a:t>8</a:t>
            </a:fld>
            <a:endParaRPr lang="tr-TR" altLang="tr-TR" sz="1200"/>
          </a:p>
        </p:txBody>
      </p:sp>
      <p:graphicFrame>
        <p:nvGraphicFramePr>
          <p:cNvPr id="8" name="7 Tablo"/>
          <p:cNvGraphicFramePr>
            <a:graphicFrameLocks noGrp="1"/>
          </p:cNvGraphicFramePr>
          <p:nvPr>
            <p:extLst>
              <p:ext uri="{D42A27DB-BD31-4B8C-83A1-F6EECF244321}">
                <p14:modId xmlns:p14="http://schemas.microsoft.com/office/powerpoint/2010/main" val="4261002173"/>
              </p:ext>
            </p:extLst>
          </p:nvPr>
        </p:nvGraphicFramePr>
        <p:xfrm>
          <a:off x="45224" y="0"/>
          <a:ext cx="12146775" cy="14189844"/>
        </p:xfrm>
        <a:graphic>
          <a:graphicData uri="http://schemas.openxmlformats.org/drawingml/2006/table">
            <a:tbl>
              <a:tblPr/>
              <a:tblGrid>
                <a:gridCol w="1401674">
                  <a:extLst>
                    <a:ext uri="{9D8B030D-6E8A-4147-A177-3AD203B41FA5}">
                      <a16:colId xmlns:a16="http://schemas.microsoft.com/office/drawing/2014/main" val="20000"/>
                    </a:ext>
                  </a:extLst>
                </a:gridCol>
                <a:gridCol w="1401674">
                  <a:extLst>
                    <a:ext uri="{9D8B030D-6E8A-4147-A177-3AD203B41FA5}">
                      <a16:colId xmlns:a16="http://schemas.microsoft.com/office/drawing/2014/main" val="3284273535"/>
                    </a:ext>
                  </a:extLst>
                </a:gridCol>
                <a:gridCol w="1033040">
                  <a:extLst>
                    <a:ext uri="{9D8B030D-6E8A-4147-A177-3AD203B41FA5}">
                      <a16:colId xmlns:a16="http://schemas.microsoft.com/office/drawing/2014/main" val="20001"/>
                    </a:ext>
                  </a:extLst>
                </a:gridCol>
                <a:gridCol w="965769">
                  <a:extLst>
                    <a:ext uri="{9D8B030D-6E8A-4147-A177-3AD203B41FA5}">
                      <a16:colId xmlns:a16="http://schemas.microsoft.com/office/drawing/2014/main" val="20002"/>
                    </a:ext>
                  </a:extLst>
                </a:gridCol>
                <a:gridCol w="937698">
                  <a:extLst>
                    <a:ext uri="{9D8B030D-6E8A-4147-A177-3AD203B41FA5}">
                      <a16:colId xmlns:a16="http://schemas.microsoft.com/office/drawing/2014/main" val="20003"/>
                    </a:ext>
                  </a:extLst>
                </a:gridCol>
                <a:gridCol w="1052551">
                  <a:extLst>
                    <a:ext uri="{9D8B030D-6E8A-4147-A177-3AD203B41FA5}">
                      <a16:colId xmlns:a16="http://schemas.microsoft.com/office/drawing/2014/main" val="20004"/>
                    </a:ext>
                  </a:extLst>
                </a:gridCol>
                <a:gridCol w="1083090">
                  <a:extLst>
                    <a:ext uri="{9D8B030D-6E8A-4147-A177-3AD203B41FA5}">
                      <a16:colId xmlns:a16="http://schemas.microsoft.com/office/drawing/2014/main" val="20005"/>
                    </a:ext>
                  </a:extLst>
                </a:gridCol>
                <a:gridCol w="1067821">
                  <a:extLst>
                    <a:ext uri="{9D8B030D-6E8A-4147-A177-3AD203B41FA5}">
                      <a16:colId xmlns:a16="http://schemas.microsoft.com/office/drawing/2014/main" val="20006"/>
                    </a:ext>
                  </a:extLst>
                </a:gridCol>
                <a:gridCol w="978837">
                  <a:extLst>
                    <a:ext uri="{9D8B030D-6E8A-4147-A177-3AD203B41FA5}">
                      <a16:colId xmlns:a16="http://schemas.microsoft.com/office/drawing/2014/main" val="20007"/>
                    </a:ext>
                  </a:extLst>
                </a:gridCol>
                <a:gridCol w="1349821">
                  <a:extLst>
                    <a:ext uri="{9D8B030D-6E8A-4147-A177-3AD203B41FA5}">
                      <a16:colId xmlns:a16="http://schemas.microsoft.com/office/drawing/2014/main" val="20008"/>
                    </a:ext>
                  </a:extLst>
                </a:gridCol>
                <a:gridCol w="874800">
                  <a:extLst>
                    <a:ext uri="{9D8B030D-6E8A-4147-A177-3AD203B41FA5}">
                      <a16:colId xmlns:a16="http://schemas.microsoft.com/office/drawing/2014/main" val="20009"/>
                    </a:ext>
                  </a:extLst>
                </a:gridCol>
              </a:tblGrid>
              <a:tr h="620686">
                <a:tc>
                  <a:txBody>
                    <a:bodyPr/>
                    <a:lstStyle/>
                    <a:p>
                      <a:pPr algn="ctr" fontAlgn="ctr"/>
                      <a:r>
                        <a:rPr lang="tr-TR" sz="1000" b="1" i="0" u="none" strike="noStrike">
                          <a:effectLst/>
                          <a:latin typeface="Tahoma" panose="020B0604030504040204" pitchFamily="34" charset="0"/>
                        </a:rPr>
                        <a:t>TERTİP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dirty="0">
                          <a:effectLst/>
                          <a:latin typeface="Tahoma" panose="020B0604030504040204" pitchFamily="34" charset="0"/>
                        </a:rPr>
                        <a:t>KBÖ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effectLst/>
                          <a:latin typeface="Tahoma" panose="020B0604030504040204" pitchFamily="34" charset="0"/>
                        </a:rPr>
                        <a:t>EKLENEN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effectLst/>
                          <a:latin typeface="Tahoma" panose="020B0604030504040204" pitchFamily="34" charset="0"/>
                        </a:rPr>
                        <a:t>DÜŞÜLEN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effectLst/>
                          <a:latin typeface="Tahoma" panose="020B0604030504040204" pitchFamily="34" charset="0"/>
                        </a:rPr>
                        <a:t>TOPLAM ÖDENEK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effectLst/>
                          <a:latin typeface="Tahoma" panose="020B0604030504040204" pitchFamily="34" charset="0"/>
                        </a:rPr>
                        <a:t>SERBEST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effectLst/>
                          <a:latin typeface="Tahoma" panose="020B0604030504040204" pitchFamily="34" charset="0"/>
                        </a:rPr>
                        <a:t>ÖDENEK GÖNDERME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effectLst/>
                          <a:latin typeface="Tahoma" panose="020B0604030504040204" pitchFamily="34" charset="0"/>
                        </a:rPr>
                        <a:t>TENKİS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effectLst/>
                          <a:latin typeface="Tahoma" panose="020B0604030504040204" pitchFamily="34" charset="0"/>
                        </a:rPr>
                        <a:t>TOPLAM ÖDENEK GÖNDERME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effectLst/>
                          <a:latin typeface="Tahoma" panose="020B0604030504040204" pitchFamily="34" charset="0"/>
                        </a:rPr>
                        <a:t>HARCAMA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effectLst/>
                          <a:latin typeface="Tahoma" panose="020B0604030504040204" pitchFamily="34" charset="0"/>
                        </a:rPr>
                        <a:t>KALAN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67902">
                <a:tc>
                  <a:txBody>
                    <a:bodyPr/>
                    <a:lstStyle/>
                    <a:p>
                      <a:pPr algn="l" fontAlgn="ctr"/>
                      <a:r>
                        <a:rPr lang="tr-TR" sz="1000" b="0" i="0" u="none" strike="noStrike">
                          <a:effectLst/>
                          <a:latin typeface="Tahoma" panose="020B0604030504040204" pitchFamily="34" charset="0"/>
                        </a:rPr>
                        <a:t>62.239.756.19957-0473.0003-02-06.01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20.000.000,00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19.000.000,00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19.000.000,00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19.000.000,00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19.000.000,00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125.347,22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18.874.652,78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204644"/>
                  </a:ext>
                </a:extLst>
              </a:tr>
              <a:tr h="467902">
                <a:tc>
                  <a:txBody>
                    <a:bodyPr/>
                    <a:lstStyle/>
                    <a:p>
                      <a:pPr algn="l" fontAlgn="ctr"/>
                      <a:r>
                        <a:rPr lang="tr-TR" sz="1000" b="0" i="0" u="none" strike="noStrike">
                          <a:effectLst/>
                          <a:latin typeface="Tahoma" panose="020B0604030504040204" pitchFamily="34" charset="0"/>
                        </a:rPr>
                        <a:t>62.239.756.15021-0473.0003-02-06.01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1.300.000,00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4.500.000,00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3.500.000,00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2.300.000,00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2.300.000,00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3.300.000,00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2.300.000,00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2.249.903,36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50.096,64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0449211"/>
                  </a:ext>
                </a:extLst>
              </a:tr>
              <a:tr h="467902">
                <a:tc>
                  <a:txBody>
                    <a:bodyPr/>
                    <a:lstStyle/>
                    <a:p>
                      <a:pPr algn="l" fontAlgn="ctr"/>
                      <a:r>
                        <a:rPr lang="tr-TR" sz="1000" b="0" i="0" u="none" strike="noStrike">
                          <a:effectLst/>
                          <a:latin typeface="Tahoma" panose="020B0604030504040204" pitchFamily="34" charset="0"/>
                        </a:rPr>
                        <a:t>62.239.756.4603-0473.0003-02-01.02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4.050,00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14.050,00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7254048"/>
                  </a:ext>
                </a:extLst>
              </a:tr>
              <a:tr h="467902">
                <a:tc>
                  <a:txBody>
                    <a:bodyPr/>
                    <a:lstStyle/>
                    <a:p>
                      <a:pPr algn="l" fontAlgn="ctr"/>
                      <a:r>
                        <a:rPr lang="tr-TR" sz="1000" b="0" i="0" u="none" strike="noStrike">
                          <a:effectLst/>
                          <a:latin typeface="Tahoma" panose="020B0604030504040204" pitchFamily="34" charset="0"/>
                        </a:rPr>
                        <a:t>62.239.756.4603-0473.0003-02-01.03.10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8.666.000,00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17.873.430,00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26.539.430,00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26.539.430,00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26.539.430,00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26.539.430,00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26.538.846,43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583,57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2637194"/>
                  </a:ext>
                </a:extLst>
              </a:tr>
              <a:tr h="467902">
                <a:tc>
                  <a:txBody>
                    <a:bodyPr/>
                    <a:lstStyle/>
                    <a:p>
                      <a:pPr algn="l" fontAlgn="ctr"/>
                      <a:r>
                        <a:rPr lang="tr-TR" sz="1000" b="0" i="0" u="none" strike="noStrike">
                          <a:effectLst/>
                          <a:latin typeface="Tahoma" panose="020B0604030504040204" pitchFamily="34" charset="0"/>
                        </a:rPr>
                        <a:t>62.239.756.4603-0473.0003-02-01.03.20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565.000,00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228.825,00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658.100,00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135.725,00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135.725,00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793.825,00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-658.100,00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135.725,00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135.660,72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64,28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8839858"/>
                  </a:ext>
                </a:extLst>
              </a:tr>
              <a:tr h="467902">
                <a:tc>
                  <a:txBody>
                    <a:bodyPr/>
                    <a:lstStyle/>
                    <a:p>
                      <a:pPr algn="l" fontAlgn="ctr"/>
                      <a:r>
                        <a:rPr lang="tr-TR" sz="1000" b="0" i="0" u="none" strike="noStrike">
                          <a:effectLst/>
                          <a:latin typeface="Tahoma" panose="020B0604030504040204" pitchFamily="34" charset="0"/>
                        </a:rPr>
                        <a:t>62.239.756.4603-0473.0003-02-01.03.30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422.000,00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170.910,00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487.800,00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105.110,00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105.110,00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592.910,00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-487.800,00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105.110,00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105.080,00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6681872"/>
                  </a:ext>
                </a:extLst>
              </a:tr>
              <a:tr h="467902">
                <a:tc>
                  <a:txBody>
                    <a:bodyPr/>
                    <a:lstStyle/>
                    <a:p>
                      <a:pPr algn="l" fontAlgn="ctr"/>
                      <a:r>
                        <a:rPr lang="tr-TR" sz="1000" b="0" i="0" u="none" strike="noStrike">
                          <a:effectLst/>
                          <a:latin typeface="Tahoma" panose="020B0604030504040204" pitchFamily="34" charset="0"/>
                        </a:rPr>
                        <a:t>62.239.756.4603-0473.0003-02-01.03.50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1.755.000,00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710.775,00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1.994.300,00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471.475,00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471.475,00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2.465.775,00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-1.994.300,00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471.475,00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471.422,10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52,90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2612079"/>
                  </a:ext>
                </a:extLst>
              </a:tr>
              <a:tr h="467902">
                <a:tc>
                  <a:txBody>
                    <a:bodyPr/>
                    <a:lstStyle/>
                    <a:p>
                      <a:pPr algn="l" fontAlgn="ctr"/>
                      <a:r>
                        <a:rPr lang="tr-TR" sz="1000" b="0" i="0" u="none" strike="noStrike">
                          <a:effectLst/>
                          <a:latin typeface="Tahoma" panose="020B0604030504040204" pitchFamily="34" charset="0"/>
                        </a:rPr>
                        <a:t>62.239.756.4603-0473.0003-02-01.03.90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928.000,00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375.840,00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1.052.800,00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251.040,00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251.040,00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1.303.840,00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-1.052.800,00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251.040,00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251.027,10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12,90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5151966"/>
                  </a:ext>
                </a:extLst>
              </a:tr>
              <a:tr h="467902">
                <a:tc>
                  <a:txBody>
                    <a:bodyPr/>
                    <a:lstStyle/>
                    <a:p>
                      <a:pPr algn="l" fontAlgn="ctr"/>
                      <a:r>
                        <a:rPr lang="tr-TR" sz="1000" b="0" i="0" u="none" strike="noStrike">
                          <a:effectLst/>
                          <a:latin typeface="Tahoma" panose="020B0604030504040204" pitchFamily="34" charset="0"/>
                        </a:rPr>
                        <a:t>62.239.756.4603-0473.0003-02-02.03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2.273.000,00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3.735.565,00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6.008.565,00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6.008.565,00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6.008.565,00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6.008.565,00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6.008.048,24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516,76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7902">
                <a:tc>
                  <a:txBody>
                    <a:bodyPr/>
                    <a:lstStyle/>
                    <a:p>
                      <a:pPr algn="l" fontAlgn="ctr"/>
                      <a:r>
                        <a:rPr lang="tr-TR" sz="1000" b="0" i="0" u="none" strike="noStrike">
                          <a:effectLst/>
                          <a:latin typeface="Tahoma" panose="020B0604030504040204" pitchFamily="34" charset="0"/>
                        </a:rPr>
                        <a:t>62.239.756.4603-0473.0003-02-03.02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7.051.000,00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21.194.000,00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28.245.000,00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28.245.000,00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28.245.000,00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28.245.000,00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24.997.982,98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3.247.017,02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7902">
                <a:tc>
                  <a:txBody>
                    <a:bodyPr/>
                    <a:lstStyle/>
                    <a:p>
                      <a:pPr algn="l" fontAlgn="ctr"/>
                      <a:r>
                        <a:rPr lang="tr-TR" sz="1000" b="0" i="0" u="none" strike="noStrike">
                          <a:effectLst/>
                          <a:latin typeface="Tahoma" panose="020B0604030504040204" pitchFamily="34" charset="0"/>
                        </a:rPr>
                        <a:t>62.239.756.4603-0473.0003-02-03.03.20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7.200,00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7902">
                <a:tc>
                  <a:txBody>
                    <a:bodyPr/>
                    <a:lstStyle/>
                    <a:p>
                      <a:pPr algn="l" fontAlgn="ctr"/>
                      <a:r>
                        <a:rPr lang="tr-TR" sz="1000" b="0" i="0" u="none" strike="noStrike">
                          <a:effectLst/>
                          <a:latin typeface="Tahoma" panose="020B0604030504040204" pitchFamily="34" charset="0"/>
                        </a:rPr>
                        <a:t>62.239.756.4603-0473.0003-02-03.05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3.933,90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2.066,10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3502096"/>
                  </a:ext>
                </a:extLst>
              </a:tr>
              <a:tr h="467902">
                <a:tc>
                  <a:txBody>
                    <a:bodyPr/>
                    <a:lstStyle/>
                    <a:p>
                      <a:pPr algn="l" fontAlgn="ctr"/>
                      <a:r>
                        <a:rPr lang="tr-TR" sz="1000" b="0" i="0" u="none" strike="noStrike">
                          <a:effectLst/>
                          <a:latin typeface="Tahoma" panose="020B0604030504040204" pitchFamily="34" charset="0"/>
                        </a:rPr>
                        <a:t>62.239.756.4603-0473.0003-02-03.07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275.000,00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281.933,59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66,41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67902">
                <a:tc>
                  <a:txBody>
                    <a:bodyPr/>
                    <a:lstStyle/>
                    <a:p>
                      <a:pPr algn="l" fontAlgn="ctr"/>
                      <a:r>
                        <a:rPr lang="tr-TR" sz="1000" b="0" i="0" u="none" strike="noStrike">
                          <a:effectLst/>
                          <a:latin typeface="Tahoma" panose="020B0604030504040204" pitchFamily="34" charset="0"/>
                        </a:rPr>
                        <a:t>98.900.9006.4624-0473.0003-02-01.01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3.724.000,00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1.508.220,00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1.988.000,00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3.244.220,00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3.244.220,00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5.232.220,00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-1.988.000,00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3.244.220,00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3.244.173,86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46,14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7902">
                <a:tc>
                  <a:txBody>
                    <a:bodyPr/>
                    <a:lstStyle/>
                    <a:p>
                      <a:pPr algn="l" fontAlgn="ctr"/>
                      <a:r>
                        <a:rPr lang="tr-TR" sz="1000" b="0" i="0" u="none" strike="noStrike">
                          <a:effectLst/>
                          <a:latin typeface="Tahoma" panose="020B0604030504040204" pitchFamily="34" charset="0"/>
                        </a:rPr>
                        <a:t>98.900.9006.4624-0473.0003-02-01.02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95.000,00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49.075,00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144.075,00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144.075,00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144.075,00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dirty="0">
                          <a:effectLst/>
                          <a:latin typeface="Tahoma" panose="020B0604030504040204" pitchFamily="34" charset="0"/>
                        </a:rPr>
                        <a:t>144.075,00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144.033,94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41,06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67902">
                <a:tc>
                  <a:txBody>
                    <a:bodyPr/>
                    <a:lstStyle/>
                    <a:p>
                      <a:pPr algn="l" fontAlgn="ctr"/>
                      <a:r>
                        <a:rPr lang="tr-TR" sz="1000" b="0" i="0" u="none" strike="noStrike">
                          <a:effectLst/>
                          <a:latin typeface="Tahoma" panose="020B0604030504040204" pitchFamily="34" charset="0"/>
                        </a:rPr>
                        <a:t>98.900.9006.4624-0473.0003-02-01.04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3.645,00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12.645,00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12.645,00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12.645,00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-12.600,00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67902">
                <a:tc>
                  <a:txBody>
                    <a:bodyPr/>
                    <a:lstStyle/>
                    <a:p>
                      <a:pPr algn="l" fontAlgn="ctr"/>
                      <a:r>
                        <a:rPr lang="tr-TR" sz="1000" b="0" i="0" u="none" strike="noStrike">
                          <a:effectLst/>
                          <a:latin typeface="Tahoma" panose="020B0604030504040204" pitchFamily="34" charset="0"/>
                        </a:rPr>
                        <a:t>98.900.9006.4624-0473.0003-02-02.01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575.000,00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232.875,00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313.000,00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494.875,00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494.875,00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807.875,00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-313.000,00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494.875,00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494.865,55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9,45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67902">
                <a:tc>
                  <a:txBody>
                    <a:bodyPr/>
                    <a:lstStyle/>
                    <a:p>
                      <a:pPr algn="l" fontAlgn="ctr"/>
                      <a:r>
                        <a:rPr lang="tr-TR" sz="1000" b="0" i="0" u="none" strike="noStrike">
                          <a:effectLst/>
                          <a:latin typeface="Tahoma" panose="020B0604030504040204" pitchFamily="34" charset="0"/>
                        </a:rPr>
                        <a:t>98.900.9006.4624-0473.0003-02-02.02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15.910,00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37.910,00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37.910,00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37.910,00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37.910,00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37.359,74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550,26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67902">
                <a:tc>
                  <a:txBody>
                    <a:bodyPr/>
                    <a:lstStyle/>
                    <a:p>
                      <a:pPr algn="l" fontAlgn="ctr"/>
                      <a:r>
                        <a:rPr lang="tr-TR" sz="1000" b="0" i="0" u="none" strike="noStrike">
                          <a:effectLst/>
                          <a:latin typeface="Tahoma" panose="020B0604030504040204" pitchFamily="34" charset="0"/>
                        </a:rPr>
                        <a:t>98.900.9006.4624-0473.0003-02-03.02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547.000,00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547.000,00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547.000,00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547.000,00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547.000,00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299.622,75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247.377,25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467902">
                <a:tc>
                  <a:txBody>
                    <a:bodyPr/>
                    <a:lstStyle/>
                    <a:p>
                      <a:pPr algn="l" fontAlgn="ctr"/>
                      <a:r>
                        <a:rPr lang="tr-TR" sz="1000" b="0" i="0" u="none" strike="noStrike">
                          <a:effectLst/>
                          <a:latin typeface="Tahoma" panose="020B0604030504040204" pitchFamily="34" charset="0"/>
                        </a:rPr>
                        <a:t>98.900.9006.4624-0473.0003-02-03.03.10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16.481,10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518,90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67902">
                <a:tc>
                  <a:txBody>
                    <a:bodyPr/>
                    <a:lstStyle/>
                    <a:p>
                      <a:pPr algn="l" fontAlgn="ctr"/>
                      <a:r>
                        <a:rPr lang="tr-TR" sz="1000" b="0" i="0" u="none" strike="noStrike">
                          <a:effectLst/>
                          <a:latin typeface="Tahoma" panose="020B0604030504040204" pitchFamily="34" charset="0"/>
                        </a:rPr>
                        <a:t>98.900.9006.4624-0473.0003-02-03.03.20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dirty="0">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3.662,43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4.337,57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467902">
                <a:tc>
                  <a:txBody>
                    <a:bodyPr/>
                    <a:lstStyle/>
                    <a:p>
                      <a:pPr algn="l" fontAlgn="ctr"/>
                      <a:r>
                        <a:rPr lang="tr-TR" sz="1000" b="0" i="0" u="none" strike="noStrike">
                          <a:effectLst/>
                          <a:latin typeface="Tahoma" panose="020B0604030504040204" pitchFamily="34" charset="0"/>
                        </a:rPr>
                        <a:t>98.900.9006.4624-0473.0003-02-03.05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417.000,00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417.000,00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417.000,00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442.000,00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417.000,00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312.144,03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104.855,97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467902">
                <a:tc>
                  <a:txBody>
                    <a:bodyPr/>
                    <a:lstStyle/>
                    <a:p>
                      <a:pPr algn="l" fontAlgn="ctr"/>
                      <a:r>
                        <a:rPr lang="tr-TR" sz="1000" b="0" i="0" u="none" strike="noStrike">
                          <a:effectLst/>
                          <a:latin typeface="Tahoma" panose="020B0604030504040204" pitchFamily="34" charset="0"/>
                        </a:rPr>
                        <a:t>98.900.9006.4624-0473.0003-02-03.07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84.000,00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84.000,00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84.000,00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84.000,00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84.000,00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82.944,28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1.055,72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467902">
                <a:tc>
                  <a:txBody>
                    <a:bodyPr/>
                    <a:lstStyle/>
                    <a:p>
                      <a:pPr algn="l" fontAlgn="ctr"/>
                      <a:r>
                        <a:rPr lang="tr-TR" sz="1000" b="0" i="0" u="none" strike="noStrike">
                          <a:effectLst/>
                          <a:latin typeface="Tahoma" panose="020B0604030504040204" pitchFamily="34" charset="0"/>
                        </a:rPr>
                        <a:t>98.900.9006.4624-0473.0003-02-03.08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467902">
                <a:tc>
                  <a:txBody>
                    <a:bodyPr/>
                    <a:lstStyle/>
                    <a:p>
                      <a:pPr algn="l" fontAlgn="ctr"/>
                      <a:r>
                        <a:rPr lang="tr-TR" sz="1000" b="0" i="0" u="none" strike="noStrike">
                          <a:effectLst/>
                          <a:latin typeface="Tahoma" panose="020B0604030504040204" pitchFamily="34" charset="0"/>
                        </a:rPr>
                        <a:t>98.900.9038.13290-0473.0003-13-03.02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646.000,00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646.000,00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646.000,00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467902">
                <a:tc>
                  <a:txBody>
                    <a:bodyPr/>
                    <a:lstStyle/>
                    <a:p>
                      <a:pPr algn="l" fontAlgn="ctr"/>
                      <a:r>
                        <a:rPr lang="tr-TR" sz="1000" b="0" i="0" u="none" strike="noStrike">
                          <a:effectLst/>
                          <a:latin typeface="Tahoma" panose="020B0604030504040204" pitchFamily="34" charset="0"/>
                        </a:rPr>
                        <a:t>98.900.9038.13290-0473.0003-13-03.05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135.000,00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135.000,00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135.000,00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dirty="0">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467902">
                <a:tc>
                  <a:txBody>
                    <a:bodyPr/>
                    <a:lstStyle/>
                    <a:p>
                      <a:pPr algn="l" fontAlgn="ctr"/>
                      <a:r>
                        <a:rPr lang="tr-TR" sz="1000" b="0" i="0" u="none" strike="noStrike">
                          <a:effectLst/>
                          <a:latin typeface="Tahoma" panose="020B0604030504040204" pitchFamily="34" charset="0"/>
                        </a:rPr>
                        <a:t>98.900.9038.13290-0473.0003-13-03.07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243.000,00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243.000,00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243.000,00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dirty="0">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dirty="0">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467902">
                <a:tc>
                  <a:txBody>
                    <a:bodyPr/>
                    <a:lstStyle/>
                    <a:p>
                      <a:pPr algn="l" fontAlgn="ctr"/>
                      <a:r>
                        <a:rPr lang="tr-TR" sz="1000" b="0" i="0" u="none" strike="noStrike" dirty="0">
                          <a:effectLst/>
                          <a:latin typeface="Tahoma" panose="020B0604030504040204" pitchFamily="34" charset="0"/>
                        </a:rPr>
                        <a:t>98.900.9038.13290-0473.0003-13-03.08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0" i="0" u="none" strike="noStrike">
                          <a:effectLst/>
                          <a:latin typeface="Tahoma" panose="020B060403050404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1145879"/>
                  </a:ext>
                </a:extLst>
              </a:tr>
              <a:tr h="467902">
                <a:tc>
                  <a:txBody>
                    <a:bodyPr/>
                    <a:lstStyle/>
                    <a:p>
                      <a:pPr algn="ctr" fontAlgn="ctr"/>
                      <a:r>
                        <a:rPr lang="tr-TR" sz="1000" b="1" i="0" u="none" strike="noStrike">
                          <a:effectLst/>
                          <a:latin typeface="Tahoma" panose="020B0604030504040204" pitchFamily="34" charset="0"/>
                        </a:rPr>
                        <a:t>GENEL TOPLAM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1" i="0" u="none" strike="noStrike">
                          <a:effectLst/>
                          <a:latin typeface="Tahoma" panose="020B0604030504040204" pitchFamily="34" charset="0"/>
                        </a:rPr>
                        <a:t>89.384.920,00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1" i="0" u="none" strike="noStrike">
                          <a:effectLst/>
                          <a:latin typeface="Tahoma" panose="020B0604030504040204" pitchFamily="34" charset="0"/>
                        </a:rPr>
                        <a:t>95.897.120,00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1" i="0" u="none" strike="noStrike">
                          <a:effectLst/>
                          <a:latin typeface="Tahoma" panose="020B0604030504040204" pitchFamily="34" charset="0"/>
                        </a:rPr>
                        <a:t>-7.554.600,00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1" i="0" u="none" strike="noStrike">
                          <a:effectLst/>
                          <a:latin typeface="Tahoma" panose="020B0604030504040204" pitchFamily="34" charset="0"/>
                        </a:rPr>
                        <a:t>88.342.520,00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1" i="0" u="none" strike="noStrike">
                          <a:effectLst/>
                          <a:latin typeface="Tahoma" panose="020B0604030504040204" pitchFamily="34" charset="0"/>
                        </a:rPr>
                        <a:t>65.804.473,32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1" i="0" u="none" strike="noStrike">
                          <a:effectLst/>
                          <a:latin typeface="Tahoma" panose="020B0604030504040204" pitchFamily="34" charset="0"/>
                        </a:rPr>
                        <a:t>22.538.046,68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1" i="0" u="none" strike="noStrike">
                          <a:effectLst/>
                          <a:latin typeface="Tahoma" panose="020B0604030504040204" pitchFamily="34" charset="0"/>
                        </a:rPr>
                        <a:t>23.580.446,68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1" i="0" u="none" strike="noStrike">
                          <a:effectLst/>
                          <a:latin typeface="Tahoma" panose="020B0604030504040204" pitchFamily="34" charset="0"/>
                        </a:rPr>
                        <a:t>4.362.300,00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1" i="0" u="none" strike="noStrike">
                          <a:effectLst/>
                          <a:latin typeface="Tahoma" panose="020B0604030504040204" pitchFamily="34" charset="0"/>
                        </a:rPr>
                        <a:t>41.834.000,00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000" b="1" i="0" u="none" strike="noStrike" dirty="0">
                          <a:effectLst/>
                          <a:latin typeface="Tahoma" panose="020B0604030504040204" pitchFamily="34" charset="0"/>
                        </a:rPr>
                        <a:t>11.008.000,00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0" name="Rectangle 22"/>
          <p:cNvSpPr>
            <a:spLocks noGrp="1" noChangeArrowheads="1"/>
          </p:cNvSpPr>
          <p:nvPr>
            <p:ph type="sldNum" sz="quarter" idx="12"/>
          </p:nvPr>
        </p:nvSpPr>
        <p:spPr bwMode="auto">
          <a:noFill/>
          <a:ln>
            <a:miter lim="800000"/>
            <a:headEnd/>
            <a:tailEnd/>
          </a:ln>
        </p:spPr>
        <p:txBody>
          <a:bodyPr/>
          <a:lstStyle/>
          <a:p>
            <a:fld id="{5E247CE5-BD8E-4A57-8CD8-FD0160151736}" type="slidenum">
              <a:rPr lang="tr-TR" altLang="tr-TR" smtClean="0"/>
              <a:pPr/>
              <a:t>9</a:t>
            </a:fld>
            <a:endParaRPr lang="tr-TR" altLang="tr-TR" smtClean="0"/>
          </a:p>
        </p:txBody>
      </p:sp>
      <p:sp>
        <p:nvSpPr>
          <p:cNvPr id="1031"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34B971FB-AAF0-4CD5-9C5B-3F2C22F51440}" type="slidenum">
              <a:rPr lang="tr-TR" altLang="tr-TR" sz="1200"/>
              <a:pPr algn="r" eaLnBrk="1" hangingPunct="1"/>
              <a:t>9</a:t>
            </a:fld>
            <a:endParaRPr lang="tr-TR" altLang="tr-TR" sz="1200"/>
          </a:p>
        </p:txBody>
      </p:sp>
      <p:graphicFrame>
        <p:nvGraphicFramePr>
          <p:cNvPr id="18993" name="Group 561"/>
          <p:cNvGraphicFramePr>
            <a:graphicFrameLocks noGrp="1"/>
          </p:cNvGraphicFramePr>
          <p:nvPr>
            <p:extLst>
              <p:ext uri="{D42A27DB-BD31-4B8C-83A1-F6EECF244321}">
                <p14:modId xmlns:p14="http://schemas.microsoft.com/office/powerpoint/2010/main" val="1104795235"/>
              </p:ext>
            </p:extLst>
          </p:nvPr>
        </p:nvGraphicFramePr>
        <p:xfrm>
          <a:off x="1390652" y="2205039"/>
          <a:ext cx="6337529" cy="2900361"/>
        </p:xfrm>
        <a:graphic>
          <a:graphicData uri="http://schemas.openxmlformats.org/drawingml/2006/table">
            <a:tbl>
              <a:tblPr/>
              <a:tblGrid>
                <a:gridCol w="1864545">
                  <a:extLst>
                    <a:ext uri="{9D8B030D-6E8A-4147-A177-3AD203B41FA5}">
                      <a16:colId xmlns:a16="http://schemas.microsoft.com/office/drawing/2014/main" val="20000"/>
                    </a:ext>
                  </a:extLst>
                </a:gridCol>
                <a:gridCol w="2050117">
                  <a:extLst>
                    <a:ext uri="{9D8B030D-6E8A-4147-A177-3AD203B41FA5}">
                      <a16:colId xmlns:a16="http://schemas.microsoft.com/office/drawing/2014/main" val="20001"/>
                    </a:ext>
                  </a:extLst>
                </a:gridCol>
                <a:gridCol w="2422867">
                  <a:extLst>
                    <a:ext uri="{9D8B030D-6E8A-4147-A177-3AD203B41FA5}">
                      <a16:colId xmlns:a16="http://schemas.microsoft.com/office/drawing/2014/main" val="20002"/>
                    </a:ext>
                  </a:extLst>
                </a:gridCol>
              </a:tblGrid>
              <a:tr h="731600">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AÇIKLAMA</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31 ARALIK 2021</a:t>
                      </a:r>
                    </a:p>
                    <a:p>
                      <a:pPr marL="0" marR="0" lvl="0" indent="0" algn="ctr"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İTİBARİYLE</a:t>
                      </a:r>
                      <a:endParaRPr kumimoji="0" lang="tr-TR" sz="14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31 ARALIK 2022</a:t>
                      </a:r>
                    </a:p>
                    <a:p>
                      <a:pPr marL="0" marR="0" lvl="0" indent="0" algn="ctr"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İTİBARİYLE</a:t>
                      </a:r>
                      <a:endParaRPr kumimoji="0" lang="tr-TR" sz="14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8387">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TOPLAM ÖDENEK</a:t>
                      </a:r>
                      <a:endParaRPr kumimoji="0" lang="tr-TR" sz="1800" b="1"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29.180.469,00</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88.342.520,00</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345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HARCAMA</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28.910.573,27</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65.804.473,32</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3345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KALAN ÖDENEK</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269.895,73</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22.538.046,68</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5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HARCAMA ORANI</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%99</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%74</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059" name="Text Box 557"/>
          <p:cNvSpPr txBox="1">
            <a:spLocks noChangeArrowheads="1"/>
          </p:cNvSpPr>
          <p:nvPr/>
        </p:nvSpPr>
        <p:spPr bwMode="auto">
          <a:xfrm>
            <a:off x="1802085" y="644053"/>
            <a:ext cx="7969249" cy="366712"/>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ÖDENEKLER VE HARCAMA DURUMU (ÖZET)</a:t>
            </a:r>
          </a:p>
        </p:txBody>
      </p:sp>
      <p:sp>
        <p:nvSpPr>
          <p:cNvPr id="10" name="Rectangle 5"/>
          <p:cNvSpPr txBox="1">
            <a:spLocks noChangeArrowheads="1"/>
          </p:cNvSpPr>
          <p:nvPr/>
        </p:nvSpPr>
        <p:spPr bwMode="auto">
          <a:xfrm>
            <a:off x="1390651" y="5013326"/>
            <a:ext cx="9218083" cy="1006475"/>
          </a:xfrm>
          <a:prstGeom prst="rect">
            <a:avLst/>
          </a:prstGeom>
          <a:noFill/>
          <a:ln w="9525">
            <a:noFill/>
            <a:miter lim="800000"/>
            <a:headEnd/>
            <a:tailEnd/>
          </a:ln>
          <a:effectLst/>
        </p:spPr>
        <p:txBody>
          <a:bodyPr anchor="ctr" anchorCtr="1"/>
          <a:lstStyle/>
          <a:p>
            <a:pPr>
              <a:defRPr/>
            </a:pPr>
            <a:endParaRPr lang="tr-TR" sz="1600" kern="0" dirty="0">
              <a:solidFill>
                <a:schemeClr val="tx2"/>
              </a:solidFill>
              <a:latin typeface="Arial" charset="0"/>
              <a:ea typeface="+mj-ea"/>
              <a:cs typeface="+mj-cs"/>
            </a:endParaRPr>
          </a:p>
        </p:txBody>
      </p:sp>
      <p:graphicFrame>
        <p:nvGraphicFramePr>
          <p:cNvPr id="1026" name="Grafik 18"/>
          <p:cNvGraphicFramePr>
            <a:graphicFrameLocks/>
          </p:cNvGraphicFramePr>
          <p:nvPr/>
        </p:nvGraphicFramePr>
        <p:xfrm>
          <a:off x="7727951" y="2109789"/>
          <a:ext cx="4129616" cy="3106737"/>
        </p:xfrm>
        <a:graphic>
          <a:graphicData uri="http://schemas.openxmlformats.org/presentationml/2006/ole">
            <mc:AlternateContent xmlns:mc="http://schemas.openxmlformats.org/markup-compatibility/2006">
              <mc:Choice xmlns:v="urn:schemas-microsoft-com:vml" Requires="v">
                <p:oleObj spid="_x0000_s1360" name="Çizelge" r:id="rId4" imgW="5139373" imgH="3109229" progId="Excel.Sheet.8">
                  <p:embed/>
                </p:oleObj>
              </mc:Choice>
              <mc:Fallback>
                <p:oleObj name="Çizelge" r:id="rId4" imgW="5139373" imgH="3109229" progId="Excel.Sheet.8">
                  <p:embed/>
                  <p:pic>
                    <p:nvPicPr>
                      <p:cNvPr id="0" name="Grafik 1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27951" y="2109789"/>
                        <a:ext cx="4129616" cy="3106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Grafik 19"/>
          <p:cNvGraphicFramePr>
            <a:graphicFrameLocks/>
          </p:cNvGraphicFramePr>
          <p:nvPr/>
        </p:nvGraphicFramePr>
        <p:xfrm>
          <a:off x="8140701" y="2298700"/>
          <a:ext cx="3509433" cy="3106738"/>
        </p:xfrm>
        <a:graphic>
          <a:graphicData uri="http://schemas.openxmlformats.org/presentationml/2006/ole">
            <mc:AlternateContent xmlns:mc="http://schemas.openxmlformats.org/markup-compatibility/2006">
              <mc:Choice xmlns:v="urn:schemas-microsoft-com:vml" Requires="v">
                <p:oleObj spid="_x0000_s1361" name="Çizelge" r:id="rId6" imgW="2639797" imgH="3115326" progId="Excel.Sheet.8">
                  <p:embed/>
                </p:oleObj>
              </mc:Choice>
              <mc:Fallback>
                <p:oleObj name="Çizelge" r:id="rId6" imgW="2639797" imgH="3115326" progId="Excel.Sheet.8">
                  <p:embed/>
                  <p:pic>
                    <p:nvPicPr>
                      <p:cNvPr id="0" name="Grafik 19"/>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40701" y="2298700"/>
                        <a:ext cx="3509433" cy="3106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10 Grafik"/>
          <p:cNvGraphicFramePr/>
          <p:nvPr>
            <p:extLst>
              <p:ext uri="{D42A27DB-BD31-4B8C-83A1-F6EECF244321}">
                <p14:modId xmlns:p14="http://schemas.microsoft.com/office/powerpoint/2010/main" val="712966227"/>
              </p:ext>
            </p:extLst>
          </p:nvPr>
        </p:nvGraphicFramePr>
        <p:xfrm>
          <a:off x="7825946" y="2207741"/>
          <a:ext cx="4209535" cy="2907956"/>
        </p:xfrm>
        <a:graphic>
          <a:graphicData uri="http://schemas.openxmlformats.org/drawingml/2006/chart">
            <c:chart xmlns:c="http://schemas.openxmlformats.org/drawingml/2006/chart" xmlns:r="http://schemas.openxmlformats.org/officeDocument/2006/relationships" r:id="rId8"/>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6521</TotalTime>
  <Words>1872</Words>
  <Application>Microsoft Office PowerPoint</Application>
  <PresentationFormat>Geniş ekran</PresentationFormat>
  <Paragraphs>1071</Paragraphs>
  <Slides>26</Slides>
  <Notes>12</Notes>
  <HiddenSlides>0</HiddenSlides>
  <MMClips>0</MMClips>
  <ScaleCrop>false</ScaleCrop>
  <HeadingPairs>
    <vt:vector size="8" baseType="variant">
      <vt:variant>
        <vt:lpstr>Kullanılan Yazı Tipleri</vt:lpstr>
      </vt:variant>
      <vt:variant>
        <vt:i4>11</vt:i4>
      </vt:variant>
      <vt:variant>
        <vt:lpstr>Tema</vt:lpstr>
      </vt:variant>
      <vt:variant>
        <vt:i4>1</vt:i4>
      </vt:variant>
      <vt:variant>
        <vt:lpstr>Eklenmiş OLE Hizmet Programları</vt:lpstr>
      </vt:variant>
      <vt:variant>
        <vt:i4>2</vt:i4>
      </vt:variant>
      <vt:variant>
        <vt:lpstr>Slayt Başlıkları</vt:lpstr>
      </vt:variant>
      <vt:variant>
        <vt:i4>26</vt:i4>
      </vt:variant>
    </vt:vector>
  </HeadingPairs>
  <TitlesOfParts>
    <vt:vector size="40" baseType="lpstr">
      <vt:lpstr>Arial</vt:lpstr>
      <vt:lpstr>Arial Narrow</vt:lpstr>
      <vt:lpstr>Calibri</vt:lpstr>
      <vt:lpstr>Calibri Light</vt:lpstr>
      <vt:lpstr>Garamond</vt:lpstr>
      <vt:lpstr>Gill Sans MT</vt:lpstr>
      <vt:lpstr>Helvetica</vt:lpstr>
      <vt:lpstr>Montserrat Alternates</vt:lpstr>
      <vt:lpstr>Tahoma</vt:lpstr>
      <vt:lpstr>Times New Roman</vt:lpstr>
      <vt:lpstr>Wingdings 2</vt:lpstr>
      <vt:lpstr>Office Teması</vt:lpstr>
      <vt:lpstr>Çizelge</vt:lpstr>
      <vt:lpstr>Çalışma Sayfası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Alımlar yıllık olarak açık ihale ile yapılmakta, ATOS (Akaryakıt Tüketim Otomasyon Sistemi), araçlara kart takılarak ve Garaj Amirliğinin kontrolü altında gerçekleştirilmektedir. 78.483,97 lt Motorin ve 16.197,67 lt Benzin 2022 yılında tüketilmiştir. (Bu yakıtın 40.338,59 lt’ i jeneratör ve çim biçme makinelerinde kullanılmıştır)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Omer YATGIN</dc:creator>
  <cp:lastModifiedBy>SELÇUK GÖNDER</cp:lastModifiedBy>
  <cp:revision>477</cp:revision>
  <cp:lastPrinted>2024-02-22T11:54:18Z</cp:lastPrinted>
  <dcterms:created xsi:type="dcterms:W3CDTF">2018-02-07T07:43:50Z</dcterms:created>
  <dcterms:modified xsi:type="dcterms:W3CDTF">2024-11-29T13:28:12Z</dcterms:modified>
</cp:coreProperties>
</file>