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80" r:id="rId3"/>
    <p:sldId id="390" r:id="rId4"/>
    <p:sldId id="381" r:id="rId5"/>
    <p:sldId id="395" r:id="rId6"/>
    <p:sldId id="396" r:id="rId7"/>
    <p:sldId id="397" r:id="rId8"/>
    <p:sldId id="398" r:id="rId9"/>
    <p:sldId id="403" r:id="rId10"/>
    <p:sldId id="404" r:id="rId11"/>
    <p:sldId id="405" r:id="rId12"/>
    <p:sldId id="406" r:id="rId13"/>
    <p:sldId id="407" r:id="rId14"/>
    <p:sldId id="413" r:id="rId15"/>
    <p:sldId id="415" r:id="rId16"/>
    <p:sldId id="426" r:id="rId17"/>
    <p:sldId id="443" r:id="rId18"/>
    <p:sldId id="427" r:id="rId19"/>
    <p:sldId id="429" r:id="rId20"/>
    <p:sldId id="430" r:id="rId21"/>
    <p:sldId id="431" r:id="rId22"/>
    <p:sldId id="432" r:id="rId23"/>
    <p:sldId id="433" r:id="rId24"/>
    <p:sldId id="438" r:id="rId25"/>
    <p:sldId id="441" r:id="rId26"/>
    <p:sldId id="442" r:id="rId27"/>
    <p:sldId id="394" r:id="rId28"/>
  </p:sldIdLst>
  <p:sldSz cx="12192000" cy="6858000"/>
  <p:notesSz cx="6761163" cy="988218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C41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269D01E-BC32-4049-B463-5C60D7B0CCD2}" styleName="Tema Uygulanmış Stil 2 - Vurgu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Koyu Stil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al__ma_Sayfas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al__ma_Sayfas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al__ma_Sayfas_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al__ma_Sayfas_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al__ma_Sayfas_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Lbls>
            <c:dLbl>
              <c:idx val="0"/>
              <c:tx>
                <c:rich>
                  <a:bodyPr/>
                  <a:lstStyle/>
                  <a:p>
                    <a:r>
                      <a:rPr lang="en-US" dirty="0" smtClean="0"/>
                      <a:t>%98</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D51-413E-8234-0013C885F6E8}"/>
                </c:ext>
              </c:extLst>
            </c:dLbl>
            <c:dLbl>
              <c:idx val="1"/>
              <c:tx>
                <c:rich>
                  <a:bodyPr/>
                  <a:lstStyle/>
                  <a:p>
                    <a:r>
                      <a:rPr lang="en-US" dirty="0" smtClean="0"/>
                      <a:t>%2</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D51-413E-8234-0013C885F6E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'Sayfa1'!$A$2:$A$3</c:f>
              <c:strCache>
                <c:ptCount val="2"/>
                <c:pt idx="0">
                  <c:v>1. Toplam Harcama</c:v>
                </c:pt>
                <c:pt idx="1">
                  <c:v>2. Kalan Ödenek</c:v>
                </c:pt>
              </c:strCache>
            </c:strRef>
          </c:cat>
          <c:val>
            <c:numRef>
              <c:f>'Sayfa1'!$B$2:$B$3</c:f>
              <c:numCache>
                <c:formatCode>0%</c:formatCode>
                <c:ptCount val="2"/>
                <c:pt idx="0">
                  <c:v>0.97000000000000008</c:v>
                </c:pt>
                <c:pt idx="1">
                  <c:v>3.0000000000000075E-2</c:v>
                </c:pt>
              </c:numCache>
            </c:numRef>
          </c:val>
          <c:extLst>
            <c:ext xmlns:c16="http://schemas.microsoft.com/office/drawing/2014/chart" uri="{C3380CC4-5D6E-409C-BE32-E72D297353CC}">
              <c16:uniqueId val="{00000002-ED51-413E-8234-0013C885F6E8}"/>
            </c:ext>
          </c:extLst>
        </c:ser>
        <c:dLbls>
          <c:showLegendKey val="0"/>
          <c:showVal val="0"/>
          <c:showCatName val="0"/>
          <c:showSerName val="0"/>
          <c:showPercent val="0"/>
          <c:showBubbleSize val="0"/>
          <c:showLeaderLines val="1"/>
        </c:dLbls>
        <c:firstSliceAng val="2"/>
      </c:pieChart>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Lbls>
            <c:dLbl>
              <c:idx val="0"/>
              <c:tx>
                <c:rich>
                  <a:bodyPr/>
                  <a:lstStyle/>
                  <a:p>
                    <a:r>
                      <a:rPr lang="en-US" dirty="0" smtClean="0"/>
                      <a:t>%98</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CEA-4965-B053-E28A69A25DD8}"/>
                </c:ext>
              </c:extLst>
            </c:dLbl>
            <c:dLbl>
              <c:idx val="1"/>
              <c:tx>
                <c:rich>
                  <a:bodyPr/>
                  <a:lstStyle/>
                  <a:p>
                    <a:r>
                      <a:rPr lang="en-US" dirty="0" smtClean="0"/>
                      <a:t>%2</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EA-4965-B053-E28A69A25DD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Sayfa1!$A$2:$A$3</c:f>
              <c:strCache>
                <c:ptCount val="2"/>
                <c:pt idx="0">
                  <c:v>1. Toplam Harcama</c:v>
                </c:pt>
                <c:pt idx="1">
                  <c:v>2. Kalan Ödenek</c:v>
                </c:pt>
              </c:strCache>
            </c:strRef>
          </c:cat>
          <c:val>
            <c:numRef>
              <c:f>Sayfa1!$B$2:$B$3</c:f>
              <c:numCache>
                <c:formatCode>0%</c:formatCode>
                <c:ptCount val="2"/>
                <c:pt idx="0">
                  <c:v>0.97000000000000064</c:v>
                </c:pt>
                <c:pt idx="1">
                  <c:v>3.0000000000000002E-2</c:v>
                </c:pt>
              </c:numCache>
            </c:numRef>
          </c:val>
          <c:extLst>
            <c:ext xmlns:c16="http://schemas.microsoft.com/office/drawing/2014/chart" uri="{C3380CC4-5D6E-409C-BE32-E72D297353CC}">
              <c16:uniqueId val="{00000002-9CEA-4965-B053-E28A69A25DD8}"/>
            </c:ext>
          </c:extLst>
        </c:ser>
        <c:dLbls>
          <c:showLegendKey val="0"/>
          <c:showVal val="0"/>
          <c:showCatName val="0"/>
          <c:showSerName val="0"/>
          <c:showPercent val="0"/>
          <c:showBubbleSize val="0"/>
          <c:showLeaderLines val="1"/>
        </c:dLbls>
        <c:firstSliceAng val="2"/>
      </c:pieChart>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'Sayfa1'!$B$1</c:f>
              <c:strCache>
                <c:ptCount val="1"/>
                <c:pt idx="0">
                  <c:v>Satışlar</c:v>
                </c:pt>
              </c:strCache>
            </c:strRef>
          </c:tx>
          <c:dLbls>
            <c:dLbl>
              <c:idx val="0"/>
              <c:tx>
                <c:rich>
                  <a:bodyPr/>
                  <a:lstStyle/>
                  <a:p>
                    <a:r>
                      <a:rPr lang="en-US" dirty="0" smtClean="0"/>
                      <a:t>%94</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DA7-4442-9FDA-2EF6C41920E5}"/>
                </c:ext>
              </c:extLst>
            </c:dLbl>
            <c:dLbl>
              <c:idx val="1"/>
              <c:tx>
                <c:rich>
                  <a:bodyPr/>
                  <a:lstStyle/>
                  <a:p>
                    <a:r>
                      <a:rPr lang="en-US" dirty="0"/>
                      <a:t>% </a:t>
                    </a:r>
                    <a:r>
                      <a:rPr lang="en-US" dirty="0" smtClean="0"/>
                      <a:t>6</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DA7-4442-9FDA-2EF6C41920E5}"/>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'Sayfa1'!$A$2:$A$3</c:f>
              <c:strCache>
                <c:ptCount val="2"/>
                <c:pt idx="0">
                  <c:v>1. Harcama</c:v>
                </c:pt>
                <c:pt idx="1">
                  <c:v>2. Kalan</c:v>
                </c:pt>
              </c:strCache>
            </c:strRef>
          </c:cat>
          <c:val>
            <c:numRef>
              <c:f>'Sayfa1'!$B$2:$B$3</c:f>
              <c:numCache>
                <c:formatCode>General</c:formatCode>
                <c:ptCount val="2"/>
                <c:pt idx="0">
                  <c:v>96</c:v>
                </c:pt>
                <c:pt idx="1">
                  <c:v>4</c:v>
                </c:pt>
              </c:numCache>
            </c:numRef>
          </c:val>
          <c:extLst>
            <c:ext xmlns:c16="http://schemas.microsoft.com/office/drawing/2014/chart" uri="{C3380CC4-5D6E-409C-BE32-E72D297353CC}">
              <c16:uniqueId val="{00000002-2DA7-4442-9FDA-2EF6C41920E5}"/>
            </c:ext>
          </c:extLst>
        </c:ser>
        <c:dLbls>
          <c:showLegendKey val="0"/>
          <c:showVal val="0"/>
          <c:showCatName val="0"/>
          <c:showSerName val="0"/>
          <c:showPercent val="0"/>
          <c:showBubbleSize val="0"/>
          <c:showLeaderLines val="1"/>
        </c:dLbls>
        <c:firstSliceAng val="6"/>
      </c:pieChart>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'Sayfa1'!$B$1</c:f>
              <c:strCache>
                <c:ptCount val="1"/>
                <c:pt idx="0">
                  <c:v>Satışlar</c:v>
                </c:pt>
              </c:strCache>
            </c:strRef>
          </c:tx>
          <c:dLbls>
            <c:dLbl>
              <c:idx val="0"/>
              <c:tx>
                <c:rich>
                  <a:bodyPr/>
                  <a:lstStyle/>
                  <a:p>
                    <a:r>
                      <a:rPr lang="en-US"/>
                      <a:t>% 94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90B-4073-98C0-81B2CB71AF1A}"/>
                </c:ext>
              </c:extLst>
            </c:dLbl>
            <c:dLbl>
              <c:idx val="1"/>
              <c:tx>
                <c:rich>
                  <a:bodyPr/>
                  <a:lstStyle/>
                  <a:p>
                    <a:r>
                      <a:rPr lang="en-US"/>
                      <a:t>% 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90B-4073-98C0-81B2CB71AF1A}"/>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'Sayfa1'!$A$2:$A$3</c:f>
              <c:strCache>
                <c:ptCount val="2"/>
                <c:pt idx="0">
                  <c:v>1. Harcama</c:v>
                </c:pt>
                <c:pt idx="1">
                  <c:v>2. Kalan</c:v>
                </c:pt>
              </c:strCache>
            </c:strRef>
          </c:cat>
          <c:val>
            <c:numRef>
              <c:f>'Sayfa1'!$B$2:$B$3</c:f>
              <c:numCache>
                <c:formatCode>General</c:formatCode>
                <c:ptCount val="2"/>
                <c:pt idx="0">
                  <c:v>94</c:v>
                </c:pt>
                <c:pt idx="1">
                  <c:v>6</c:v>
                </c:pt>
              </c:numCache>
            </c:numRef>
          </c:val>
          <c:extLst>
            <c:ext xmlns:c16="http://schemas.microsoft.com/office/drawing/2014/chart" uri="{C3380CC4-5D6E-409C-BE32-E72D297353CC}">
              <c16:uniqueId val="{00000002-290B-4073-98C0-81B2CB71AF1A}"/>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Lbls>
            <c:dLbl>
              <c:idx val="0"/>
              <c:tx>
                <c:rich>
                  <a:bodyPr/>
                  <a:lstStyle/>
                  <a:p>
                    <a:r>
                      <a:rPr lang="en-US"/>
                      <a:t>% 67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FEA-443E-A9E2-C0D9DCAB8487}"/>
                </c:ext>
              </c:extLst>
            </c:dLbl>
            <c:dLbl>
              <c:idx val="1"/>
              <c:tx>
                <c:rich>
                  <a:bodyPr/>
                  <a:lstStyle/>
                  <a:p>
                    <a:r>
                      <a:rPr lang="en-US"/>
                      <a:t>% 33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FEA-443E-A9E2-C0D9DCAB8487}"/>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'Sayfa1'!$A$2:$A$3</c:f>
              <c:strCache>
                <c:ptCount val="2"/>
                <c:pt idx="0">
                  <c:v>Harcama</c:v>
                </c:pt>
                <c:pt idx="1">
                  <c:v>Kalan</c:v>
                </c:pt>
              </c:strCache>
            </c:strRef>
          </c:cat>
          <c:val>
            <c:numRef>
              <c:f>'Sayfa1'!$B$2:$B$3</c:f>
              <c:numCache>
                <c:formatCode>General</c:formatCode>
                <c:ptCount val="2"/>
                <c:pt idx="0">
                  <c:v>67</c:v>
                </c:pt>
                <c:pt idx="1">
                  <c:v>33</c:v>
                </c:pt>
              </c:numCache>
            </c:numRef>
          </c:val>
          <c:extLst>
            <c:ext xmlns:c16="http://schemas.microsoft.com/office/drawing/2014/chart" uri="{C3380CC4-5D6E-409C-BE32-E72D297353CC}">
              <c16:uniqueId val="{00000002-4FEA-443E-A9E2-C0D9DCAB8487}"/>
            </c:ext>
          </c:extLst>
        </c:ser>
        <c:dLbls>
          <c:showLegendKey val="0"/>
          <c:showVal val="0"/>
          <c:showCatName val="0"/>
          <c:showSerName val="0"/>
          <c:showPercent val="0"/>
          <c:showBubbleSize val="0"/>
          <c:showLeaderLines val="1"/>
        </c:dLbls>
        <c:firstSliceAng val="87"/>
      </c:pieChart>
    </c:plotArea>
    <c:legend>
      <c:legendPos val="r"/>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29837" cy="494109"/>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29761" y="0"/>
            <a:ext cx="2929837" cy="494109"/>
          </a:xfrm>
          <a:prstGeom prst="rect">
            <a:avLst/>
          </a:prstGeom>
        </p:spPr>
        <p:txBody>
          <a:bodyPr vert="horz" lIns="91440" tIns="45720" rIns="91440" bIns="45720" rtlCol="0"/>
          <a:lstStyle>
            <a:lvl1pPr algn="r">
              <a:defRPr sz="1200"/>
            </a:lvl1pPr>
          </a:lstStyle>
          <a:p>
            <a:fld id="{FF44EAEB-ACFC-4034-95F5-BFD731E2E67C}" type="datetimeFigureOut">
              <a:rPr lang="tr-TR" smtClean="0"/>
              <a:pPr/>
              <a:t>29.11.2024</a:t>
            </a:fld>
            <a:endParaRPr lang="tr-TR"/>
          </a:p>
        </p:txBody>
      </p:sp>
      <p:sp>
        <p:nvSpPr>
          <p:cNvPr id="4" name="3 Slayt Görüntüsü Yer Tutucusu"/>
          <p:cNvSpPr>
            <a:spLocks noGrp="1" noRot="1" noChangeAspect="1"/>
          </p:cNvSpPr>
          <p:nvPr>
            <p:ph type="sldImg" idx="2"/>
          </p:nvPr>
        </p:nvSpPr>
        <p:spPr>
          <a:xfrm>
            <a:off x="87313" y="741363"/>
            <a:ext cx="6586537" cy="3705225"/>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6117" y="4694039"/>
            <a:ext cx="5408930" cy="444698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386364"/>
            <a:ext cx="2929837" cy="494109"/>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29761" y="9386364"/>
            <a:ext cx="2929837" cy="494109"/>
          </a:xfrm>
          <a:prstGeom prst="rect">
            <a:avLst/>
          </a:prstGeom>
        </p:spPr>
        <p:txBody>
          <a:bodyPr vert="horz" lIns="91440" tIns="45720" rIns="91440" bIns="45720" rtlCol="0" anchor="b"/>
          <a:lstStyle>
            <a:lvl1pPr algn="r">
              <a:defRPr sz="1200"/>
            </a:lvl1pPr>
          </a:lstStyle>
          <a:p>
            <a:fld id="{A1D66AD0-7184-4C23-B6F1-92ECE7371CF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D0BA79EC-9C3F-4DE8-AFBB-4274A4DCB2A4}" type="slidenum">
              <a:rPr lang="tr-TR" altLang="tr-TR" sz="1200">
                <a:latin typeface="Arial" pitchFamily="34" charset="0"/>
              </a:rPr>
              <a:pPr algn="r" eaLnBrk="1" hangingPunct="1"/>
              <a:t>5</a:t>
            </a:fld>
            <a:endParaRPr lang="tr-TR" altLang="tr-TR" sz="1200">
              <a:latin typeface="Arial" pitchFamily="34" charset="0"/>
            </a:endParaRPr>
          </a:p>
        </p:txBody>
      </p:sp>
      <p:sp>
        <p:nvSpPr>
          <p:cNvPr id="44035" name="Rectangle 2"/>
          <p:cNvSpPr>
            <a:spLocks noGrp="1" noRot="1" noChangeAspect="1" noChangeArrowheads="1" noTextEdit="1"/>
          </p:cNvSpPr>
          <p:nvPr>
            <p:ph type="sldImg"/>
          </p:nvPr>
        </p:nvSpPr>
        <p:spPr>
          <a:xfrm>
            <a:off x="87313" y="741363"/>
            <a:ext cx="6586537" cy="3705225"/>
          </a:xfrm>
          <a:ln/>
        </p:spPr>
      </p:sp>
      <p:sp>
        <p:nvSpPr>
          <p:cNvPr id="44036"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308118ED-8096-4530-B4FB-B33D254E9670}" type="slidenum">
              <a:rPr lang="tr-TR" altLang="tr-TR" sz="1200">
                <a:latin typeface="Arial" pitchFamily="34" charset="0"/>
              </a:rPr>
              <a:pPr algn="r" eaLnBrk="1" hangingPunct="1"/>
              <a:t>14</a:t>
            </a:fld>
            <a:endParaRPr lang="tr-TR" altLang="tr-TR" sz="1200">
              <a:latin typeface="Arial" pitchFamily="34" charset="0"/>
            </a:endParaRPr>
          </a:p>
        </p:txBody>
      </p:sp>
      <p:sp>
        <p:nvSpPr>
          <p:cNvPr id="53251" name="Rectangle 2"/>
          <p:cNvSpPr>
            <a:spLocks noGrp="1" noRot="1" noChangeAspect="1" noChangeArrowheads="1" noTextEdit="1"/>
          </p:cNvSpPr>
          <p:nvPr>
            <p:ph type="sldImg"/>
          </p:nvPr>
        </p:nvSpPr>
        <p:spPr>
          <a:xfrm>
            <a:off x="87313" y="741363"/>
            <a:ext cx="6586537" cy="3705225"/>
          </a:xfrm>
          <a:ln/>
        </p:spPr>
      </p:sp>
      <p:sp>
        <p:nvSpPr>
          <p:cNvPr id="53252"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80434A0D-15B5-4CB4-A462-3ADD6D0AA148}" type="slidenum">
              <a:rPr lang="tr-TR" altLang="tr-TR" sz="1200">
                <a:latin typeface="Arial" pitchFamily="34" charset="0"/>
              </a:rPr>
              <a:pPr algn="r" eaLnBrk="1" hangingPunct="1"/>
              <a:t>15</a:t>
            </a:fld>
            <a:endParaRPr lang="tr-TR" altLang="tr-TR" sz="1200">
              <a:latin typeface="Arial" pitchFamily="34" charset="0"/>
            </a:endParaRPr>
          </a:p>
        </p:txBody>
      </p:sp>
      <p:sp>
        <p:nvSpPr>
          <p:cNvPr id="56323" name="Rectangle 2"/>
          <p:cNvSpPr>
            <a:spLocks noGrp="1" noRot="1" noChangeAspect="1" noChangeArrowheads="1" noTextEdit="1"/>
          </p:cNvSpPr>
          <p:nvPr>
            <p:ph type="sldImg"/>
          </p:nvPr>
        </p:nvSpPr>
        <p:spPr>
          <a:xfrm>
            <a:off x="87313" y="741363"/>
            <a:ext cx="6586537" cy="3705225"/>
          </a:xfrm>
          <a:ln/>
        </p:spPr>
      </p:sp>
      <p:sp>
        <p:nvSpPr>
          <p:cNvPr id="56324"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970810D-29FE-4082-90B9-CED18AA69D28}" type="slidenum">
              <a:rPr lang="tr-TR" altLang="tr-TR" smtClean="0"/>
              <a:pPr/>
              <a:t>25</a:t>
            </a:fld>
            <a:endParaRPr lang="tr-TR" altLang="tr-TR" smtClean="0"/>
          </a:p>
        </p:txBody>
      </p:sp>
      <p:sp>
        <p:nvSpPr>
          <p:cNvPr id="57347" name="Rectangle 2"/>
          <p:cNvSpPr>
            <a:spLocks noGrp="1" noRot="1" noChangeAspect="1" noChangeArrowheads="1" noTextEdit="1"/>
          </p:cNvSpPr>
          <p:nvPr>
            <p:ph type="sldImg"/>
          </p:nvPr>
        </p:nvSpPr>
        <p:spPr>
          <a:xfrm>
            <a:off x="87313" y="741363"/>
            <a:ext cx="6586537" cy="3705225"/>
          </a:xfrm>
          <a:ln/>
        </p:spPr>
      </p:sp>
      <p:sp>
        <p:nvSpPr>
          <p:cNvPr id="57348"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9433BD6E-7CD0-4AB9-A928-34BFFF64BC16}" type="slidenum">
              <a:rPr lang="tr-TR" altLang="tr-TR" sz="1200">
                <a:latin typeface="Arial" pitchFamily="34" charset="0"/>
              </a:rPr>
              <a:pPr algn="r" eaLnBrk="1" hangingPunct="1"/>
              <a:t>6</a:t>
            </a:fld>
            <a:endParaRPr lang="tr-TR" altLang="tr-TR" sz="1200">
              <a:latin typeface="Arial" pitchFamily="34" charset="0"/>
            </a:endParaRPr>
          </a:p>
        </p:txBody>
      </p:sp>
      <p:sp>
        <p:nvSpPr>
          <p:cNvPr id="45059" name="Rectangle 2"/>
          <p:cNvSpPr>
            <a:spLocks noGrp="1" noRot="1" noChangeAspect="1" noChangeArrowheads="1" noTextEdit="1"/>
          </p:cNvSpPr>
          <p:nvPr>
            <p:ph type="sldImg"/>
          </p:nvPr>
        </p:nvSpPr>
        <p:spPr>
          <a:xfrm>
            <a:off x="87313" y="741363"/>
            <a:ext cx="6586537" cy="3705225"/>
          </a:xfrm>
          <a:ln/>
        </p:spPr>
      </p:sp>
      <p:sp>
        <p:nvSpPr>
          <p:cNvPr id="45060"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0878778-BD3D-4462-A498-BA6077C85F48}" type="slidenum">
              <a:rPr lang="tr-TR" altLang="tr-TR" smtClean="0"/>
              <a:pPr/>
              <a:t>7</a:t>
            </a:fld>
            <a:endParaRPr lang="tr-TR" altLang="tr-TR" smtClean="0"/>
          </a:p>
        </p:txBody>
      </p:sp>
      <p:sp>
        <p:nvSpPr>
          <p:cNvPr id="46083" name="Rectangle 2"/>
          <p:cNvSpPr>
            <a:spLocks noGrp="1" noRot="1" noChangeAspect="1" noChangeArrowheads="1" noTextEdit="1"/>
          </p:cNvSpPr>
          <p:nvPr>
            <p:ph type="sldImg"/>
          </p:nvPr>
        </p:nvSpPr>
        <p:spPr>
          <a:xfrm>
            <a:off x="87313" y="741363"/>
            <a:ext cx="6586537" cy="3705225"/>
          </a:xfrm>
          <a:ln/>
        </p:spPr>
      </p:sp>
      <p:sp>
        <p:nvSpPr>
          <p:cNvPr id="46084"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C131D69-3FA4-4B18-AF43-60E5A402C597}" type="slidenum">
              <a:rPr lang="tr-TR" altLang="tr-TR" smtClean="0"/>
              <a:pPr/>
              <a:t>8</a:t>
            </a:fld>
            <a:endParaRPr lang="tr-TR" altLang="tr-TR" smtClean="0"/>
          </a:p>
        </p:txBody>
      </p:sp>
      <p:sp>
        <p:nvSpPr>
          <p:cNvPr id="47107" name="Rectangle 2"/>
          <p:cNvSpPr>
            <a:spLocks noGrp="1" noRot="1" noChangeAspect="1" noChangeArrowheads="1" noTextEdit="1"/>
          </p:cNvSpPr>
          <p:nvPr>
            <p:ph type="sldImg"/>
          </p:nvPr>
        </p:nvSpPr>
        <p:spPr>
          <a:xfrm>
            <a:off x="87313" y="741363"/>
            <a:ext cx="6586537" cy="3705225"/>
          </a:xfrm>
          <a:ln/>
        </p:spPr>
      </p:sp>
      <p:sp>
        <p:nvSpPr>
          <p:cNvPr id="47108"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562D8AF-43AD-4ABE-BBC0-02E67F2CDF2E}" type="slidenum">
              <a:rPr lang="tr-TR" altLang="tr-TR" smtClean="0"/>
              <a:pPr/>
              <a:t>9</a:t>
            </a:fld>
            <a:endParaRPr lang="tr-TR" altLang="tr-TR" smtClean="0"/>
          </a:p>
        </p:txBody>
      </p:sp>
      <p:sp>
        <p:nvSpPr>
          <p:cNvPr id="48131" name="Rectangle 2"/>
          <p:cNvSpPr>
            <a:spLocks noGrp="1" noRot="1" noChangeAspect="1" noChangeArrowheads="1" noTextEdit="1"/>
          </p:cNvSpPr>
          <p:nvPr>
            <p:ph type="sldImg"/>
          </p:nvPr>
        </p:nvSpPr>
        <p:spPr>
          <a:xfrm>
            <a:off x="87313" y="741363"/>
            <a:ext cx="6586537" cy="3705225"/>
          </a:xfrm>
          <a:ln/>
        </p:spPr>
      </p:sp>
      <p:sp>
        <p:nvSpPr>
          <p:cNvPr id="48132"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4AD3B502-11CE-4B30-9130-AB379F4A1ABE}" type="slidenum">
              <a:rPr lang="tr-TR" altLang="tr-TR" sz="1200">
                <a:latin typeface="Arial" pitchFamily="34" charset="0"/>
              </a:rPr>
              <a:pPr algn="r" eaLnBrk="1" hangingPunct="1"/>
              <a:t>10</a:t>
            </a:fld>
            <a:endParaRPr lang="tr-TR" altLang="tr-TR" sz="1200">
              <a:latin typeface="Arial" pitchFamily="34" charset="0"/>
            </a:endParaRPr>
          </a:p>
        </p:txBody>
      </p:sp>
      <p:sp>
        <p:nvSpPr>
          <p:cNvPr id="49155" name="Rectangle 2"/>
          <p:cNvSpPr>
            <a:spLocks noGrp="1" noRot="1" noChangeAspect="1" noChangeArrowheads="1" noTextEdit="1"/>
          </p:cNvSpPr>
          <p:nvPr>
            <p:ph type="sldImg"/>
          </p:nvPr>
        </p:nvSpPr>
        <p:spPr>
          <a:xfrm>
            <a:off x="87313" y="741363"/>
            <a:ext cx="6586537" cy="3705225"/>
          </a:xfrm>
          <a:ln/>
        </p:spPr>
      </p:sp>
      <p:sp>
        <p:nvSpPr>
          <p:cNvPr id="49156"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06F0067E-7D5B-4360-926F-C927A28B849D}" type="slidenum">
              <a:rPr lang="tr-TR" altLang="tr-TR" sz="1200">
                <a:latin typeface="Arial" pitchFamily="34" charset="0"/>
              </a:rPr>
              <a:pPr algn="r" eaLnBrk="1" hangingPunct="1"/>
              <a:t>11</a:t>
            </a:fld>
            <a:endParaRPr lang="tr-TR" altLang="tr-TR" sz="1200">
              <a:latin typeface="Arial" pitchFamily="34" charset="0"/>
            </a:endParaRPr>
          </a:p>
        </p:txBody>
      </p:sp>
      <p:sp>
        <p:nvSpPr>
          <p:cNvPr id="50179" name="Rectangle 2"/>
          <p:cNvSpPr>
            <a:spLocks noGrp="1" noRot="1" noChangeAspect="1" noChangeArrowheads="1" noTextEdit="1"/>
          </p:cNvSpPr>
          <p:nvPr>
            <p:ph type="sldImg"/>
          </p:nvPr>
        </p:nvSpPr>
        <p:spPr>
          <a:xfrm>
            <a:off x="87313" y="741363"/>
            <a:ext cx="6586537" cy="3705225"/>
          </a:xfrm>
          <a:ln/>
        </p:spPr>
      </p:sp>
      <p:sp>
        <p:nvSpPr>
          <p:cNvPr id="50180"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F201A43F-0245-47BE-AF7A-1C4F1E09B90F}" type="slidenum">
              <a:rPr lang="tr-TR" altLang="tr-TR" sz="1200">
                <a:latin typeface="Arial" pitchFamily="34" charset="0"/>
              </a:rPr>
              <a:pPr algn="r" eaLnBrk="1" hangingPunct="1"/>
              <a:t>12</a:t>
            </a:fld>
            <a:endParaRPr lang="tr-TR" altLang="tr-TR" sz="1200">
              <a:latin typeface="Arial" pitchFamily="34" charset="0"/>
            </a:endParaRPr>
          </a:p>
        </p:txBody>
      </p:sp>
      <p:sp>
        <p:nvSpPr>
          <p:cNvPr id="51203" name="Rectangle 2"/>
          <p:cNvSpPr>
            <a:spLocks noGrp="1" noRot="1" noChangeAspect="1" noChangeArrowheads="1" noTextEdit="1"/>
          </p:cNvSpPr>
          <p:nvPr>
            <p:ph type="sldImg"/>
          </p:nvPr>
        </p:nvSpPr>
        <p:spPr>
          <a:xfrm>
            <a:off x="87313" y="741363"/>
            <a:ext cx="6586537" cy="3705225"/>
          </a:xfrm>
          <a:ln/>
        </p:spPr>
      </p:sp>
      <p:sp>
        <p:nvSpPr>
          <p:cNvPr id="51204"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682F7F54-142B-474D-B99C-8941FEE825A7}" type="slidenum">
              <a:rPr lang="tr-TR" altLang="tr-TR" sz="1200">
                <a:latin typeface="Arial" pitchFamily="34" charset="0"/>
              </a:rPr>
              <a:pPr algn="r" eaLnBrk="1" hangingPunct="1"/>
              <a:t>13</a:t>
            </a:fld>
            <a:endParaRPr lang="tr-TR" altLang="tr-TR" sz="1200">
              <a:latin typeface="Arial" pitchFamily="34" charset="0"/>
            </a:endParaRPr>
          </a:p>
        </p:txBody>
      </p:sp>
      <p:sp>
        <p:nvSpPr>
          <p:cNvPr id="52227" name="Rectangle 2"/>
          <p:cNvSpPr>
            <a:spLocks noGrp="1" noRot="1" noChangeAspect="1" noChangeArrowheads="1" noTextEdit="1"/>
          </p:cNvSpPr>
          <p:nvPr>
            <p:ph type="sldImg"/>
          </p:nvPr>
        </p:nvSpPr>
        <p:spPr>
          <a:xfrm>
            <a:off x="87313" y="741363"/>
            <a:ext cx="6586537" cy="3705225"/>
          </a:xfrm>
          <a:ln/>
        </p:spPr>
      </p:sp>
      <p:sp>
        <p:nvSpPr>
          <p:cNvPr id="52228"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15743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59222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3493932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334495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813260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3090281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678977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019288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68031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92836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17403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F7165-3F3F-4AEF-90AD-61FBA5020117}" type="datetimeFigureOut">
              <a:rPr lang="tr-TR" smtClean="0"/>
              <a:pPr/>
              <a:t>29.11.2024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F8EA4-8A69-4270-8123-1D095C65A064}" type="slidenum">
              <a:rPr lang="tr-TR" smtClean="0"/>
              <a:pPr/>
              <a:t>‹#›</a:t>
            </a:fld>
            <a:endParaRPr lang="tr-TR"/>
          </a:p>
        </p:txBody>
      </p:sp>
    </p:spTree>
    <p:extLst>
      <p:ext uri="{BB962C8B-B14F-4D97-AF65-F5344CB8AC3E}">
        <p14:creationId xmlns:p14="http://schemas.microsoft.com/office/powerpoint/2010/main" val="647180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6.e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png"/><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7.png"/><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notesSlide" Target="../notesSlides/notesSlide5.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 y="4044780"/>
            <a:ext cx="12191999" cy="584775"/>
          </a:xfrm>
          <a:prstGeom prst="rect">
            <a:avLst/>
          </a:prstGeom>
        </p:spPr>
        <p:txBody>
          <a:bodyPr wrap="square">
            <a:spAutoFit/>
          </a:bodyPr>
          <a:lstStyle/>
          <a:p>
            <a:pPr algn="ctr"/>
            <a:r>
              <a:rPr lang="tr-TR" sz="3200" b="1" dirty="0" smtClean="0">
                <a:solidFill>
                  <a:schemeClr val="tx1">
                    <a:lumMod val="85000"/>
                    <a:lumOff val="15000"/>
                  </a:schemeClr>
                </a:solidFill>
                <a:latin typeface="Montserrat Alternates" panose="00000500000000000000" pitchFamily="50" charset="-94"/>
              </a:rPr>
              <a:t>İDARİ VE MALİ İŞLER DAİRE BAŞKANLIĞI </a:t>
            </a:r>
            <a:endParaRPr lang="tr-TR" sz="3200" b="1" dirty="0">
              <a:solidFill>
                <a:schemeClr val="tx1">
                  <a:lumMod val="85000"/>
                  <a:lumOff val="15000"/>
                </a:schemeClr>
              </a:solidFill>
              <a:latin typeface="Montserrat Alternates" panose="00000500000000000000" pitchFamily="50" charset="-94"/>
            </a:endParaRPr>
          </a:p>
        </p:txBody>
      </p:sp>
      <p:sp>
        <p:nvSpPr>
          <p:cNvPr id="3" name="2 Dikdörtgen"/>
          <p:cNvSpPr/>
          <p:nvPr/>
        </p:nvSpPr>
        <p:spPr>
          <a:xfrm>
            <a:off x="2899719" y="4868386"/>
            <a:ext cx="6096000" cy="1569660"/>
          </a:xfrm>
          <a:prstGeom prst="rect">
            <a:avLst/>
          </a:prstGeom>
        </p:spPr>
        <p:txBody>
          <a:bodyPr>
            <a:spAutoFit/>
          </a:bodyPr>
          <a:lstStyle/>
          <a:p>
            <a:pPr algn="ctr">
              <a:defRPr/>
            </a:pPr>
            <a:r>
              <a:rPr lang="tr-TR" sz="3200" b="1" dirty="0" smtClean="0">
                <a:latin typeface="Garamond" pitchFamily="18" charset="0"/>
              </a:rPr>
              <a:t>BRİFİNG RAPORU</a:t>
            </a:r>
          </a:p>
          <a:p>
            <a:pPr algn="ctr">
              <a:defRPr/>
            </a:pPr>
            <a:r>
              <a:rPr lang="tr-TR" sz="3200" b="1" dirty="0" smtClean="0">
                <a:latin typeface="Garamond" pitchFamily="18" charset="0"/>
              </a:rPr>
              <a:t>2020</a:t>
            </a:r>
          </a:p>
          <a:p>
            <a:pPr algn="ctr">
              <a:defRPr/>
            </a:pPr>
            <a:r>
              <a:rPr lang="tr-TR" sz="3200" b="1" dirty="0" smtClean="0">
                <a:latin typeface="Garamond" pitchFamily="18" charset="0"/>
              </a:rPr>
              <a:t> </a:t>
            </a:r>
            <a:r>
              <a:rPr lang="tr-TR" b="1" smtClean="0">
                <a:latin typeface="Garamond" pitchFamily="18" charset="0"/>
              </a:rPr>
              <a:t>(31.12.2020 </a:t>
            </a:r>
            <a:r>
              <a:rPr lang="tr-TR" b="1" dirty="0" smtClean="0">
                <a:latin typeface="Garamond" pitchFamily="18" charset="0"/>
              </a:rPr>
              <a:t>İtibariyle)</a:t>
            </a:r>
            <a:endParaRPr lang="tr-TR" dirty="0"/>
          </a:p>
        </p:txBody>
      </p:sp>
    </p:spTree>
    <p:extLst>
      <p:ext uri="{BB962C8B-B14F-4D97-AF65-F5344CB8AC3E}">
        <p14:creationId xmlns:p14="http://schemas.microsoft.com/office/powerpoint/2010/main" val="2865460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22"/>
          <p:cNvSpPr>
            <a:spLocks noGrp="1" noChangeArrowheads="1"/>
          </p:cNvSpPr>
          <p:nvPr>
            <p:ph type="sldNum" sz="quarter" idx="12"/>
          </p:nvPr>
        </p:nvSpPr>
        <p:spPr bwMode="auto">
          <a:noFill/>
          <a:ln>
            <a:miter lim="800000"/>
            <a:headEnd/>
            <a:tailEnd/>
          </a:ln>
        </p:spPr>
        <p:txBody>
          <a:bodyPr/>
          <a:lstStyle/>
          <a:p>
            <a:fld id="{78CE6BE4-6B83-4090-9592-2D28C2F13BE4}" type="slidenum">
              <a:rPr lang="tr-TR" altLang="tr-TR" smtClean="0"/>
              <a:pPr/>
              <a:t>10</a:t>
            </a:fld>
            <a:endParaRPr lang="tr-TR" altLang="tr-TR" smtClean="0"/>
          </a:p>
        </p:txBody>
      </p:sp>
      <p:sp>
        <p:nvSpPr>
          <p:cNvPr id="2054"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1A1090F9-5D78-4478-8CC6-07E0F8B2413B}" type="slidenum">
              <a:rPr lang="tr-TR" altLang="tr-TR" sz="1200"/>
              <a:pPr algn="r" eaLnBrk="1" hangingPunct="1"/>
              <a:t>10</a:t>
            </a:fld>
            <a:endParaRPr lang="tr-TR" altLang="tr-TR" sz="1200"/>
          </a:p>
        </p:txBody>
      </p:sp>
      <p:sp>
        <p:nvSpPr>
          <p:cNvPr id="2056" name="Text Box 164"/>
          <p:cNvSpPr txBox="1">
            <a:spLocks noChangeArrowheads="1"/>
          </p:cNvSpPr>
          <p:nvPr/>
        </p:nvSpPr>
        <p:spPr bwMode="auto">
          <a:xfrm>
            <a:off x="1566335" y="617840"/>
            <a:ext cx="9134617" cy="2723823"/>
          </a:xfrm>
          <a:prstGeom prst="rect">
            <a:avLst/>
          </a:prstGeom>
          <a:noFill/>
          <a:ln w="9525">
            <a:noFill/>
            <a:miter lim="800000"/>
            <a:headEnd/>
            <a:tailEnd/>
          </a:ln>
        </p:spPr>
        <p:txBody>
          <a:bodyPr wrap="square">
            <a:spAutoFit/>
          </a:bodyPr>
          <a:lstStyle/>
          <a:p>
            <a:pPr eaLnBrk="1" hangingPunct="1">
              <a:spcBef>
                <a:spcPct val="50000"/>
              </a:spcBef>
            </a:pPr>
            <a:r>
              <a:rPr lang="tr-TR" altLang="tr-TR" b="1" dirty="0">
                <a:latin typeface="Arial" pitchFamily="34" charset="0"/>
              </a:rPr>
              <a:t>TÜKETİME YÖNELİK MAL VE MALZEME ALIMLARI (03.2</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r>
              <a:rPr lang="tr-TR" altLang="tr-TR" b="1" dirty="0" smtClean="0">
                <a:latin typeface="Arial" pitchFamily="34" charset="0"/>
              </a:rPr>
              <a:t>Tüm </a:t>
            </a:r>
            <a:r>
              <a:rPr lang="tr-TR" altLang="tr-TR" b="1" dirty="0">
                <a:latin typeface="Arial" pitchFamily="34" charset="0"/>
              </a:rPr>
              <a:t>Tüketim Malzeme Alımları (Elektrik, Doğal Gaz, Yakıt,  </a:t>
            </a:r>
            <a:r>
              <a:rPr lang="tr-TR" altLang="tr-TR" b="1" dirty="0" smtClean="0">
                <a:latin typeface="Arial" pitchFamily="34" charset="0"/>
              </a:rPr>
              <a:t>Temizlik </a:t>
            </a:r>
            <a:r>
              <a:rPr lang="tr-TR" altLang="tr-TR" b="1" dirty="0">
                <a:latin typeface="Arial" pitchFamily="34" charset="0"/>
              </a:rPr>
              <a:t>malzemesi, Kırtasiye Malzemesi vb)</a:t>
            </a: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 </a:t>
            </a:r>
          </a:p>
          <a:p>
            <a:pPr eaLnBrk="1" hangingPunct="1">
              <a:spcBef>
                <a:spcPct val="50000"/>
              </a:spcBef>
            </a:pPr>
            <a:endParaRPr lang="tr-TR" altLang="tr-TR" b="1" dirty="0">
              <a:latin typeface="Arial" pitchFamily="34" charset="0"/>
            </a:endParaRPr>
          </a:p>
        </p:txBody>
      </p:sp>
      <p:graphicFrame>
        <p:nvGraphicFramePr>
          <p:cNvPr id="10" name="9 Tablo"/>
          <p:cNvGraphicFramePr>
            <a:graphicFrameLocks noGrp="1"/>
          </p:cNvGraphicFramePr>
          <p:nvPr>
            <p:extLst>
              <p:ext uri="{D42A27DB-BD31-4B8C-83A1-F6EECF244321}">
                <p14:modId xmlns:p14="http://schemas.microsoft.com/office/powerpoint/2010/main" val="1446938521"/>
              </p:ext>
            </p:extLst>
          </p:nvPr>
        </p:nvGraphicFramePr>
        <p:xfrm>
          <a:off x="1562159" y="2817299"/>
          <a:ext cx="6432549" cy="1854200"/>
        </p:xfrm>
        <a:graphic>
          <a:graphicData uri="http://schemas.openxmlformats.org/drawingml/2006/table">
            <a:tbl>
              <a:tblPr firstRow="1" bandRow="1">
                <a:tableStyleId>{5C22544A-7EE6-4342-B048-85BDC9FD1C3A}</a:tableStyleId>
              </a:tblPr>
              <a:tblGrid>
                <a:gridCol w="1919793">
                  <a:extLst>
                    <a:ext uri="{9D8B030D-6E8A-4147-A177-3AD203B41FA5}">
                      <a16:colId xmlns:a16="http://schemas.microsoft.com/office/drawing/2014/main" val="20000"/>
                    </a:ext>
                  </a:extLst>
                </a:gridCol>
                <a:gridCol w="2400403">
                  <a:extLst>
                    <a:ext uri="{9D8B030D-6E8A-4147-A177-3AD203B41FA5}">
                      <a16:colId xmlns:a16="http://schemas.microsoft.com/office/drawing/2014/main" val="20001"/>
                    </a:ext>
                  </a:extLst>
                </a:gridCol>
                <a:gridCol w="2112353">
                  <a:extLst>
                    <a:ext uri="{9D8B030D-6E8A-4147-A177-3AD203B41FA5}">
                      <a16:colId xmlns:a16="http://schemas.microsoft.com/office/drawing/2014/main" val="20002"/>
                    </a:ext>
                  </a:extLst>
                </a:gridCol>
              </a:tblGrid>
              <a:tr h="370840">
                <a:tc>
                  <a:txBody>
                    <a:bodyPr/>
                    <a:lstStyle/>
                    <a:p>
                      <a:endParaRPr lang="tr-TR" dirty="0">
                        <a:solidFill>
                          <a:schemeClr val="tx1"/>
                        </a:solidFill>
                      </a:endParaRPr>
                    </a:p>
                  </a:txBody>
                  <a:tcPr marL="121927" marR="121927"/>
                </a:tc>
                <a:tc>
                  <a:txBody>
                    <a:bodyPr/>
                    <a:lstStyle/>
                    <a:p>
                      <a:pPr algn="ctr"/>
                      <a:r>
                        <a:rPr lang="tr-TR" dirty="0" smtClean="0"/>
                        <a:t>2019</a:t>
                      </a:r>
                      <a:endParaRPr lang="tr-TR" dirty="0"/>
                    </a:p>
                  </a:txBody>
                  <a:tcPr marL="121927" marR="121927"/>
                </a:tc>
                <a:tc>
                  <a:txBody>
                    <a:bodyPr/>
                    <a:lstStyle/>
                    <a:p>
                      <a:pPr algn="ctr"/>
                      <a:r>
                        <a:rPr lang="tr-TR" dirty="0" smtClean="0"/>
                        <a:t>2020</a:t>
                      </a:r>
                      <a:endParaRPr lang="tr-TR" dirty="0"/>
                    </a:p>
                  </a:txBody>
                  <a:tcPr marL="121927" marR="121927"/>
                </a:tc>
                <a:extLst>
                  <a:ext uri="{0D108BD9-81ED-4DB2-BD59-A6C34878D82A}">
                    <a16:rowId xmlns:a16="http://schemas.microsoft.com/office/drawing/2014/main" val="10000"/>
                  </a:ext>
                </a:extLst>
              </a:tr>
              <a:tr h="370840">
                <a:tc>
                  <a:txBody>
                    <a:bodyPr/>
                    <a:lstStyle/>
                    <a:p>
                      <a:r>
                        <a:rPr lang="tr-TR" dirty="0" smtClean="0">
                          <a:solidFill>
                            <a:schemeClr val="tx1"/>
                          </a:solidFill>
                        </a:rPr>
                        <a:t>Toplam Ödenek</a:t>
                      </a:r>
                      <a:endParaRPr lang="tr-TR" dirty="0">
                        <a:solidFill>
                          <a:schemeClr val="tx1"/>
                        </a:solidFill>
                      </a:endParaRPr>
                    </a:p>
                  </a:txBody>
                  <a:tcPr marL="121927" marR="121927"/>
                </a:tc>
                <a:tc>
                  <a:txBody>
                    <a:bodyPr/>
                    <a:lstStyle/>
                    <a:p>
                      <a:r>
                        <a:rPr lang="tr-TR" dirty="0" smtClean="0"/>
                        <a:t>6.871.700,00</a:t>
                      </a:r>
                      <a:endParaRPr lang="tr-TR" dirty="0"/>
                    </a:p>
                  </a:txBody>
                  <a:tcPr marL="121927" marR="121927"/>
                </a:tc>
                <a:tc>
                  <a:txBody>
                    <a:bodyPr/>
                    <a:lstStyle/>
                    <a:p>
                      <a:r>
                        <a:rPr lang="tr-TR" dirty="0" smtClean="0"/>
                        <a:t>6.556.000,00</a:t>
                      </a:r>
                      <a:endParaRPr lang="tr-TR" dirty="0"/>
                    </a:p>
                  </a:txBody>
                  <a:tcPr marL="121927" marR="121927"/>
                </a:tc>
                <a:extLst>
                  <a:ext uri="{0D108BD9-81ED-4DB2-BD59-A6C34878D82A}">
                    <a16:rowId xmlns:a16="http://schemas.microsoft.com/office/drawing/2014/main" val="10001"/>
                  </a:ext>
                </a:extLst>
              </a:tr>
              <a:tr h="370840">
                <a:tc>
                  <a:txBody>
                    <a:bodyPr/>
                    <a:lstStyle/>
                    <a:p>
                      <a:r>
                        <a:rPr lang="tr-TR" dirty="0" smtClean="0"/>
                        <a:t>Harcama</a:t>
                      </a:r>
                      <a:endParaRPr lang="tr-TR" dirty="0"/>
                    </a:p>
                  </a:txBody>
                  <a:tcPr marL="121927" marR="121927"/>
                </a:tc>
                <a:tc>
                  <a:txBody>
                    <a:bodyPr/>
                    <a:lstStyle/>
                    <a:p>
                      <a:r>
                        <a:rPr lang="tr-TR" dirty="0" smtClean="0"/>
                        <a:t>6.733.469,83</a:t>
                      </a:r>
                      <a:endParaRPr lang="tr-TR" dirty="0"/>
                    </a:p>
                  </a:txBody>
                  <a:tcPr marL="121927" marR="121927"/>
                </a:tc>
                <a:tc>
                  <a:txBody>
                    <a:bodyPr/>
                    <a:lstStyle/>
                    <a:p>
                      <a:r>
                        <a:rPr lang="tr-TR" dirty="0" smtClean="0"/>
                        <a:t>6.487.619,01</a:t>
                      </a:r>
                      <a:endParaRPr lang="tr-TR" dirty="0"/>
                    </a:p>
                  </a:txBody>
                  <a:tcPr marL="121927" marR="121927"/>
                </a:tc>
                <a:extLst>
                  <a:ext uri="{0D108BD9-81ED-4DB2-BD59-A6C34878D82A}">
                    <a16:rowId xmlns:a16="http://schemas.microsoft.com/office/drawing/2014/main" val="10002"/>
                  </a:ext>
                </a:extLst>
              </a:tr>
              <a:tr h="370840">
                <a:tc>
                  <a:txBody>
                    <a:bodyPr/>
                    <a:lstStyle/>
                    <a:p>
                      <a:r>
                        <a:rPr lang="tr-TR" dirty="0" smtClean="0"/>
                        <a:t>Kalan</a:t>
                      </a:r>
                      <a:endParaRPr lang="tr-TR" dirty="0"/>
                    </a:p>
                  </a:txBody>
                  <a:tcPr marL="121927" marR="121927"/>
                </a:tc>
                <a:tc>
                  <a:txBody>
                    <a:bodyPr/>
                    <a:lstStyle/>
                    <a:p>
                      <a:r>
                        <a:rPr lang="tr-TR" dirty="0" smtClean="0"/>
                        <a:t>138.230,17</a:t>
                      </a:r>
                      <a:endParaRPr lang="tr-TR" dirty="0"/>
                    </a:p>
                  </a:txBody>
                  <a:tcPr marL="121927" marR="121927"/>
                </a:tc>
                <a:tc>
                  <a:txBody>
                    <a:bodyPr/>
                    <a:lstStyle/>
                    <a:p>
                      <a:r>
                        <a:rPr lang="tr-TR" dirty="0" smtClean="0"/>
                        <a:t>68.380,99</a:t>
                      </a:r>
                      <a:endParaRPr lang="tr-TR" dirty="0"/>
                    </a:p>
                  </a:txBody>
                  <a:tcPr marL="121927" marR="121927"/>
                </a:tc>
                <a:extLst>
                  <a:ext uri="{0D108BD9-81ED-4DB2-BD59-A6C34878D82A}">
                    <a16:rowId xmlns:a16="http://schemas.microsoft.com/office/drawing/2014/main" val="10003"/>
                  </a:ext>
                </a:extLst>
              </a:tr>
              <a:tr h="370840">
                <a:tc>
                  <a:txBody>
                    <a:bodyPr/>
                    <a:lstStyle/>
                    <a:p>
                      <a:r>
                        <a:rPr lang="tr-TR" dirty="0" smtClean="0"/>
                        <a:t>Yüzdelik</a:t>
                      </a:r>
                      <a:endParaRPr lang="tr-TR" dirty="0"/>
                    </a:p>
                  </a:txBody>
                  <a:tcPr marL="121927" marR="121927"/>
                </a:tc>
                <a:tc>
                  <a:txBody>
                    <a:bodyPr/>
                    <a:lstStyle/>
                    <a:p>
                      <a:r>
                        <a:rPr lang="tr-TR" dirty="0" smtClean="0"/>
                        <a:t>% 97</a:t>
                      </a:r>
                      <a:endParaRPr lang="tr-TR" dirty="0"/>
                    </a:p>
                  </a:txBody>
                  <a:tcPr marL="121927" marR="121927"/>
                </a:tc>
                <a:tc>
                  <a:txBody>
                    <a:bodyPr/>
                    <a:lstStyle/>
                    <a:p>
                      <a:r>
                        <a:rPr lang="tr-TR" dirty="0" smtClean="0"/>
                        <a:t>% 98</a:t>
                      </a:r>
                      <a:endParaRPr lang="tr-TR" dirty="0"/>
                    </a:p>
                  </a:txBody>
                  <a:tcPr marL="121927" marR="121927"/>
                </a:tc>
                <a:extLst>
                  <a:ext uri="{0D108BD9-81ED-4DB2-BD59-A6C34878D82A}">
                    <a16:rowId xmlns:a16="http://schemas.microsoft.com/office/drawing/2014/main" val="10004"/>
                  </a:ext>
                </a:extLst>
              </a:tr>
            </a:tbl>
          </a:graphicData>
        </a:graphic>
      </p:graphicFrame>
      <p:graphicFrame>
        <p:nvGraphicFramePr>
          <p:cNvPr id="8" name="7 Grafik"/>
          <p:cNvGraphicFramePr/>
          <p:nvPr>
            <p:extLst>
              <p:ext uri="{D42A27DB-BD31-4B8C-83A1-F6EECF244321}">
                <p14:modId xmlns:p14="http://schemas.microsoft.com/office/powerpoint/2010/main" val="49009945"/>
              </p:ext>
            </p:extLst>
          </p:nvPr>
        </p:nvGraphicFramePr>
        <p:xfrm>
          <a:off x="8147221" y="2537254"/>
          <a:ext cx="3723503" cy="24219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22"/>
          <p:cNvSpPr>
            <a:spLocks noGrp="1" noChangeArrowheads="1"/>
          </p:cNvSpPr>
          <p:nvPr>
            <p:ph type="sldNum" sz="quarter" idx="12"/>
          </p:nvPr>
        </p:nvSpPr>
        <p:spPr bwMode="auto">
          <a:noFill/>
          <a:ln>
            <a:miter lim="800000"/>
            <a:headEnd/>
            <a:tailEnd/>
          </a:ln>
        </p:spPr>
        <p:txBody>
          <a:bodyPr/>
          <a:lstStyle/>
          <a:p>
            <a:fld id="{8BC9E252-989F-4C6C-8EAD-DD54FF6173E8}" type="slidenum">
              <a:rPr lang="tr-TR" altLang="tr-TR" smtClean="0"/>
              <a:pPr/>
              <a:t>11</a:t>
            </a:fld>
            <a:endParaRPr lang="tr-TR" altLang="tr-TR" smtClean="0"/>
          </a:p>
        </p:txBody>
      </p:sp>
      <p:sp>
        <p:nvSpPr>
          <p:cNvPr id="3077"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7726DD85-F6B7-421D-8CE0-16F3B95AC802}" type="slidenum">
              <a:rPr lang="tr-TR" altLang="tr-TR" sz="1200"/>
              <a:pPr algn="r" eaLnBrk="1" hangingPunct="1"/>
              <a:t>11</a:t>
            </a:fld>
            <a:endParaRPr lang="tr-TR" altLang="tr-TR" sz="1200"/>
          </a:p>
        </p:txBody>
      </p:sp>
      <p:sp>
        <p:nvSpPr>
          <p:cNvPr id="3079" name="Text Box 164"/>
          <p:cNvSpPr txBox="1">
            <a:spLocks noChangeArrowheads="1"/>
          </p:cNvSpPr>
          <p:nvPr/>
        </p:nvSpPr>
        <p:spPr bwMode="auto">
          <a:xfrm>
            <a:off x="1862897" y="679708"/>
            <a:ext cx="9120717" cy="1615827"/>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HİZMET ALIMLARI (03.5</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Hizmete Dayalı </a:t>
            </a:r>
            <a:r>
              <a:rPr lang="tr-TR" altLang="tr-TR" b="1" dirty="0" smtClean="0">
                <a:latin typeface="Arial" pitchFamily="34" charset="0"/>
              </a:rPr>
              <a:t>ödemeler, </a:t>
            </a:r>
            <a:r>
              <a:rPr lang="tr-TR" altLang="tr-TR" b="1" dirty="0">
                <a:latin typeface="Arial" pitchFamily="34" charset="0"/>
              </a:rPr>
              <a:t>İlan Bedelleri, Haberleşme Giderleri vb ödemeler</a:t>
            </a:r>
          </a:p>
        </p:txBody>
      </p:sp>
      <p:graphicFrame>
        <p:nvGraphicFramePr>
          <p:cNvPr id="10" name="9 Tablo"/>
          <p:cNvGraphicFramePr>
            <a:graphicFrameLocks noGrp="1"/>
          </p:cNvGraphicFramePr>
          <p:nvPr>
            <p:extLst>
              <p:ext uri="{D42A27DB-BD31-4B8C-83A1-F6EECF244321}">
                <p14:modId xmlns:p14="http://schemas.microsoft.com/office/powerpoint/2010/main" val="3471208986"/>
              </p:ext>
            </p:extLst>
          </p:nvPr>
        </p:nvGraphicFramePr>
        <p:xfrm>
          <a:off x="1390651" y="3146855"/>
          <a:ext cx="6144684" cy="2405585"/>
        </p:xfrm>
        <a:graphic>
          <a:graphicData uri="http://schemas.openxmlformats.org/drawingml/2006/table">
            <a:tbl>
              <a:tblPr firstRow="1" bandRow="1">
                <a:tableStyleId>{5C22544A-7EE6-4342-B048-85BDC9FD1C3A}</a:tableStyleId>
              </a:tblPr>
              <a:tblGrid>
                <a:gridCol w="1632128">
                  <a:extLst>
                    <a:ext uri="{9D8B030D-6E8A-4147-A177-3AD203B41FA5}">
                      <a16:colId xmlns:a16="http://schemas.microsoft.com/office/drawing/2014/main" val="20000"/>
                    </a:ext>
                  </a:extLst>
                </a:gridCol>
                <a:gridCol w="2464328">
                  <a:extLst>
                    <a:ext uri="{9D8B030D-6E8A-4147-A177-3AD203B41FA5}">
                      <a16:colId xmlns:a16="http://schemas.microsoft.com/office/drawing/2014/main" val="20001"/>
                    </a:ext>
                  </a:extLst>
                </a:gridCol>
                <a:gridCol w="2048228">
                  <a:extLst>
                    <a:ext uri="{9D8B030D-6E8A-4147-A177-3AD203B41FA5}">
                      <a16:colId xmlns:a16="http://schemas.microsoft.com/office/drawing/2014/main" val="20002"/>
                    </a:ext>
                  </a:extLst>
                </a:gridCol>
              </a:tblGrid>
              <a:tr h="420114">
                <a:tc>
                  <a:txBody>
                    <a:bodyPr/>
                    <a:lstStyle/>
                    <a:p>
                      <a:endParaRPr lang="tr-TR" dirty="0">
                        <a:solidFill>
                          <a:schemeClr val="tx1"/>
                        </a:solidFill>
                      </a:endParaRPr>
                    </a:p>
                  </a:txBody>
                  <a:tcPr marL="121916" marR="121916"/>
                </a:tc>
                <a:tc>
                  <a:txBody>
                    <a:bodyPr/>
                    <a:lstStyle/>
                    <a:p>
                      <a:r>
                        <a:rPr lang="tr-TR" dirty="0" smtClean="0"/>
                        <a:t>2019</a:t>
                      </a:r>
                      <a:endParaRPr lang="tr-TR" dirty="0"/>
                    </a:p>
                  </a:txBody>
                  <a:tcPr marL="121916" marR="121916"/>
                </a:tc>
                <a:tc>
                  <a:txBody>
                    <a:bodyPr/>
                    <a:lstStyle/>
                    <a:p>
                      <a:r>
                        <a:rPr lang="tr-TR" dirty="0" smtClean="0"/>
                        <a:t>2020</a:t>
                      </a:r>
                      <a:endParaRPr lang="tr-TR" dirty="0"/>
                    </a:p>
                  </a:txBody>
                  <a:tcPr marL="121916" marR="121916"/>
                </a:tc>
                <a:extLst>
                  <a:ext uri="{0D108BD9-81ED-4DB2-BD59-A6C34878D82A}">
                    <a16:rowId xmlns:a16="http://schemas.microsoft.com/office/drawing/2014/main" val="10000"/>
                  </a:ext>
                </a:extLst>
              </a:tr>
              <a:tr h="725129">
                <a:tc>
                  <a:txBody>
                    <a:bodyPr/>
                    <a:lstStyle/>
                    <a:p>
                      <a:r>
                        <a:rPr lang="tr-TR" dirty="0" smtClean="0">
                          <a:solidFill>
                            <a:schemeClr val="tx1"/>
                          </a:solidFill>
                        </a:rPr>
                        <a:t>Toplam Ödenek</a:t>
                      </a:r>
                      <a:endParaRPr lang="tr-TR" dirty="0">
                        <a:solidFill>
                          <a:schemeClr val="tx1"/>
                        </a:solidFill>
                      </a:endParaRPr>
                    </a:p>
                  </a:txBody>
                  <a:tcPr marL="121916" marR="121916"/>
                </a:tc>
                <a:tc>
                  <a:txBody>
                    <a:bodyPr/>
                    <a:lstStyle/>
                    <a:p>
                      <a:r>
                        <a:rPr lang="tr-TR" dirty="0" smtClean="0"/>
                        <a:t>624.400,00</a:t>
                      </a:r>
                      <a:endParaRPr lang="tr-TR" dirty="0"/>
                    </a:p>
                  </a:txBody>
                  <a:tcPr marL="121916" marR="121916"/>
                </a:tc>
                <a:tc>
                  <a:txBody>
                    <a:bodyPr/>
                    <a:lstStyle/>
                    <a:p>
                      <a:r>
                        <a:rPr lang="tr-TR" dirty="0" smtClean="0"/>
                        <a:t>712.200,00</a:t>
                      </a:r>
                      <a:endParaRPr lang="tr-TR" dirty="0"/>
                    </a:p>
                  </a:txBody>
                  <a:tcPr marL="121916" marR="121916"/>
                </a:tc>
                <a:extLst>
                  <a:ext uri="{0D108BD9-81ED-4DB2-BD59-A6C34878D82A}">
                    <a16:rowId xmlns:a16="http://schemas.microsoft.com/office/drawing/2014/main" val="10001"/>
                  </a:ext>
                </a:extLst>
              </a:tr>
              <a:tr h="420114">
                <a:tc>
                  <a:txBody>
                    <a:bodyPr/>
                    <a:lstStyle/>
                    <a:p>
                      <a:r>
                        <a:rPr lang="tr-TR" dirty="0" smtClean="0"/>
                        <a:t>Harcama</a:t>
                      </a:r>
                      <a:endParaRPr lang="tr-TR" dirty="0"/>
                    </a:p>
                  </a:txBody>
                  <a:tcPr marL="121916" marR="121916"/>
                </a:tc>
                <a:tc>
                  <a:txBody>
                    <a:bodyPr/>
                    <a:lstStyle/>
                    <a:p>
                      <a:r>
                        <a:rPr lang="tr-TR" dirty="0" smtClean="0"/>
                        <a:t>597.232,87</a:t>
                      </a:r>
                      <a:endParaRPr lang="tr-TR" dirty="0"/>
                    </a:p>
                  </a:txBody>
                  <a:tcPr marL="121916" marR="121916"/>
                </a:tc>
                <a:tc>
                  <a:txBody>
                    <a:bodyPr/>
                    <a:lstStyle/>
                    <a:p>
                      <a:r>
                        <a:rPr lang="tr-TR" dirty="0" smtClean="0"/>
                        <a:t>674.906,49</a:t>
                      </a:r>
                      <a:endParaRPr lang="tr-TR" dirty="0"/>
                    </a:p>
                  </a:txBody>
                  <a:tcPr marL="121916" marR="121916"/>
                </a:tc>
                <a:extLst>
                  <a:ext uri="{0D108BD9-81ED-4DB2-BD59-A6C34878D82A}">
                    <a16:rowId xmlns:a16="http://schemas.microsoft.com/office/drawing/2014/main" val="10002"/>
                  </a:ext>
                </a:extLst>
              </a:tr>
              <a:tr h="420114">
                <a:tc>
                  <a:txBody>
                    <a:bodyPr/>
                    <a:lstStyle/>
                    <a:p>
                      <a:r>
                        <a:rPr lang="tr-TR" dirty="0" smtClean="0"/>
                        <a:t>Kalan</a:t>
                      </a:r>
                      <a:endParaRPr lang="tr-TR" dirty="0"/>
                    </a:p>
                  </a:txBody>
                  <a:tcPr marL="121916" marR="121916"/>
                </a:tc>
                <a:tc>
                  <a:txBody>
                    <a:bodyPr/>
                    <a:lstStyle/>
                    <a:p>
                      <a:r>
                        <a:rPr lang="tr-TR" dirty="0" smtClean="0"/>
                        <a:t>27.167,13</a:t>
                      </a:r>
                      <a:endParaRPr lang="tr-TR" dirty="0"/>
                    </a:p>
                  </a:txBody>
                  <a:tcPr marL="121916" marR="121916"/>
                </a:tc>
                <a:tc>
                  <a:txBody>
                    <a:bodyPr/>
                    <a:lstStyle/>
                    <a:p>
                      <a:r>
                        <a:rPr lang="tr-TR" dirty="0" smtClean="0"/>
                        <a:t>37.293,51</a:t>
                      </a:r>
                      <a:endParaRPr lang="tr-TR" dirty="0"/>
                    </a:p>
                  </a:txBody>
                  <a:tcPr marL="121916" marR="121916"/>
                </a:tc>
                <a:extLst>
                  <a:ext uri="{0D108BD9-81ED-4DB2-BD59-A6C34878D82A}">
                    <a16:rowId xmlns:a16="http://schemas.microsoft.com/office/drawing/2014/main" val="10003"/>
                  </a:ext>
                </a:extLst>
              </a:tr>
              <a:tr h="420114">
                <a:tc>
                  <a:txBody>
                    <a:bodyPr/>
                    <a:lstStyle/>
                    <a:p>
                      <a:r>
                        <a:rPr lang="tr-TR" dirty="0" smtClean="0"/>
                        <a:t>Yüzdelik</a:t>
                      </a:r>
                      <a:endParaRPr lang="tr-TR" dirty="0"/>
                    </a:p>
                  </a:txBody>
                  <a:tcPr marL="121916" marR="121916"/>
                </a:tc>
                <a:tc>
                  <a:txBody>
                    <a:bodyPr/>
                    <a:lstStyle/>
                    <a:p>
                      <a:r>
                        <a:rPr lang="tr-TR" dirty="0" smtClean="0"/>
                        <a:t>% 96</a:t>
                      </a:r>
                      <a:endParaRPr lang="tr-TR" dirty="0"/>
                    </a:p>
                  </a:txBody>
                  <a:tcPr marL="121916" marR="121916"/>
                </a:tc>
                <a:tc>
                  <a:txBody>
                    <a:bodyPr/>
                    <a:lstStyle/>
                    <a:p>
                      <a:r>
                        <a:rPr lang="tr-TR" dirty="0" smtClean="0"/>
                        <a:t>%94</a:t>
                      </a:r>
                      <a:endParaRPr lang="tr-TR" dirty="0"/>
                    </a:p>
                  </a:txBody>
                  <a:tcPr marL="121916" marR="121916"/>
                </a:tc>
                <a:extLst>
                  <a:ext uri="{0D108BD9-81ED-4DB2-BD59-A6C34878D82A}">
                    <a16:rowId xmlns:a16="http://schemas.microsoft.com/office/drawing/2014/main" val="10004"/>
                  </a:ext>
                </a:extLst>
              </a:tr>
            </a:tbl>
          </a:graphicData>
        </a:graphic>
      </p:graphicFrame>
      <p:graphicFrame>
        <p:nvGraphicFramePr>
          <p:cNvPr id="7" name="6 Grafik"/>
          <p:cNvGraphicFramePr/>
          <p:nvPr>
            <p:extLst>
              <p:ext uri="{D42A27DB-BD31-4B8C-83A1-F6EECF244321}">
                <p14:modId xmlns:p14="http://schemas.microsoft.com/office/powerpoint/2010/main" val="2647250934"/>
              </p:ext>
            </p:extLst>
          </p:nvPr>
        </p:nvGraphicFramePr>
        <p:xfrm>
          <a:off x="7908324" y="2924432"/>
          <a:ext cx="3921212" cy="2734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2"/>
          <p:cNvSpPr>
            <a:spLocks noGrp="1" noChangeArrowheads="1"/>
          </p:cNvSpPr>
          <p:nvPr>
            <p:ph type="sldNum" sz="quarter" idx="12"/>
          </p:nvPr>
        </p:nvSpPr>
        <p:spPr bwMode="auto">
          <a:noFill/>
          <a:ln>
            <a:miter lim="800000"/>
            <a:headEnd/>
            <a:tailEnd/>
          </a:ln>
        </p:spPr>
        <p:txBody>
          <a:bodyPr/>
          <a:lstStyle/>
          <a:p>
            <a:fld id="{FFAD3BDF-8F2C-4C3D-ABB6-1580DC97931F}" type="slidenum">
              <a:rPr lang="tr-TR" altLang="tr-TR" smtClean="0"/>
              <a:pPr/>
              <a:t>12</a:t>
            </a:fld>
            <a:endParaRPr lang="tr-TR" altLang="tr-TR" smtClean="0"/>
          </a:p>
        </p:txBody>
      </p:sp>
      <p:sp>
        <p:nvSpPr>
          <p:cNvPr id="4101"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7BF1AAC9-1DA3-4850-83C7-27187B02F29D}" type="slidenum">
              <a:rPr lang="tr-TR" altLang="tr-TR" sz="1200"/>
              <a:pPr algn="r" eaLnBrk="1" hangingPunct="1"/>
              <a:t>12</a:t>
            </a:fld>
            <a:endParaRPr lang="tr-TR" altLang="tr-TR" sz="1200"/>
          </a:p>
        </p:txBody>
      </p:sp>
      <p:sp>
        <p:nvSpPr>
          <p:cNvPr id="4103" name="Text Box 164"/>
          <p:cNvSpPr txBox="1">
            <a:spLocks noChangeArrowheads="1"/>
          </p:cNvSpPr>
          <p:nvPr/>
        </p:nvSpPr>
        <p:spPr bwMode="auto">
          <a:xfrm>
            <a:off x="1879371" y="687946"/>
            <a:ext cx="9120717" cy="1615827"/>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BAKIM VE ONARIM GİDERLERİ (03.7</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Araç Bakım ve Onarım ile diğer bakım ve onarım </a:t>
            </a:r>
            <a:r>
              <a:rPr lang="tr-TR" altLang="tr-TR" b="1" dirty="0" smtClean="0">
                <a:latin typeface="Arial" pitchFamily="34" charset="0"/>
              </a:rPr>
              <a:t>giderleri ile mamul mal alımları</a:t>
            </a:r>
            <a:endParaRPr lang="tr-TR" altLang="tr-TR" b="1" dirty="0">
              <a:latin typeface="Arial" pitchFamily="34" charset="0"/>
            </a:endParaRPr>
          </a:p>
        </p:txBody>
      </p:sp>
      <p:graphicFrame>
        <p:nvGraphicFramePr>
          <p:cNvPr id="10" name="9 Tablo"/>
          <p:cNvGraphicFramePr>
            <a:graphicFrameLocks noGrp="1"/>
          </p:cNvGraphicFramePr>
          <p:nvPr>
            <p:extLst>
              <p:ext uri="{D42A27DB-BD31-4B8C-83A1-F6EECF244321}">
                <p14:modId xmlns:p14="http://schemas.microsoft.com/office/powerpoint/2010/main" val="3279391798"/>
              </p:ext>
            </p:extLst>
          </p:nvPr>
        </p:nvGraphicFramePr>
        <p:xfrm>
          <a:off x="1390651" y="3429000"/>
          <a:ext cx="6144683" cy="1854200"/>
        </p:xfrm>
        <a:graphic>
          <a:graphicData uri="http://schemas.openxmlformats.org/drawingml/2006/table">
            <a:tbl>
              <a:tblPr firstRow="1" bandRow="1">
                <a:tableStyleId>{5C22544A-7EE6-4342-B048-85BDC9FD1C3A}</a:tableStyleId>
              </a:tblPr>
              <a:tblGrid>
                <a:gridCol w="1728135">
                  <a:extLst>
                    <a:ext uri="{9D8B030D-6E8A-4147-A177-3AD203B41FA5}">
                      <a16:colId xmlns:a16="http://schemas.microsoft.com/office/drawing/2014/main" val="20000"/>
                    </a:ext>
                  </a:extLst>
                </a:gridCol>
                <a:gridCol w="2368320">
                  <a:extLst>
                    <a:ext uri="{9D8B030D-6E8A-4147-A177-3AD203B41FA5}">
                      <a16:colId xmlns:a16="http://schemas.microsoft.com/office/drawing/2014/main" val="20001"/>
                    </a:ext>
                  </a:extLst>
                </a:gridCol>
                <a:gridCol w="2048228">
                  <a:extLst>
                    <a:ext uri="{9D8B030D-6E8A-4147-A177-3AD203B41FA5}">
                      <a16:colId xmlns:a16="http://schemas.microsoft.com/office/drawing/2014/main" val="20002"/>
                    </a:ext>
                  </a:extLst>
                </a:gridCol>
              </a:tblGrid>
              <a:tr h="370840">
                <a:tc>
                  <a:txBody>
                    <a:bodyPr/>
                    <a:lstStyle/>
                    <a:p>
                      <a:endParaRPr lang="tr-TR" dirty="0">
                        <a:solidFill>
                          <a:schemeClr val="tx1"/>
                        </a:solidFill>
                      </a:endParaRPr>
                    </a:p>
                  </a:txBody>
                  <a:tcPr marL="121916" marR="121916"/>
                </a:tc>
                <a:tc>
                  <a:txBody>
                    <a:bodyPr/>
                    <a:lstStyle/>
                    <a:p>
                      <a:r>
                        <a:rPr lang="tr-TR" dirty="0" smtClean="0"/>
                        <a:t>2019</a:t>
                      </a:r>
                      <a:endParaRPr lang="tr-TR" dirty="0"/>
                    </a:p>
                  </a:txBody>
                  <a:tcPr marL="121916" marR="121916"/>
                </a:tc>
                <a:tc>
                  <a:txBody>
                    <a:bodyPr/>
                    <a:lstStyle/>
                    <a:p>
                      <a:r>
                        <a:rPr lang="tr-TR" dirty="0" smtClean="0"/>
                        <a:t>2020</a:t>
                      </a:r>
                      <a:endParaRPr lang="tr-TR" dirty="0"/>
                    </a:p>
                  </a:txBody>
                  <a:tcPr marL="121916" marR="121916"/>
                </a:tc>
                <a:extLst>
                  <a:ext uri="{0D108BD9-81ED-4DB2-BD59-A6C34878D82A}">
                    <a16:rowId xmlns:a16="http://schemas.microsoft.com/office/drawing/2014/main" val="10000"/>
                  </a:ext>
                </a:extLst>
              </a:tr>
              <a:tr h="370840">
                <a:tc>
                  <a:txBody>
                    <a:bodyPr/>
                    <a:lstStyle/>
                    <a:p>
                      <a:r>
                        <a:rPr lang="tr-TR" dirty="0" smtClean="0">
                          <a:solidFill>
                            <a:schemeClr val="tx1"/>
                          </a:solidFill>
                        </a:rPr>
                        <a:t>Toplam Ödenek</a:t>
                      </a:r>
                      <a:endParaRPr lang="tr-TR" dirty="0">
                        <a:solidFill>
                          <a:schemeClr val="tx1"/>
                        </a:solidFill>
                      </a:endParaRPr>
                    </a:p>
                  </a:txBody>
                  <a:tcPr marL="121916" marR="121916"/>
                </a:tc>
                <a:tc>
                  <a:txBody>
                    <a:bodyPr/>
                    <a:lstStyle/>
                    <a:p>
                      <a:r>
                        <a:rPr lang="tr-TR" dirty="0" smtClean="0"/>
                        <a:t>178.700,00</a:t>
                      </a:r>
                      <a:endParaRPr lang="tr-TR" dirty="0"/>
                    </a:p>
                  </a:txBody>
                  <a:tcPr marL="121916" marR="121916"/>
                </a:tc>
                <a:tc>
                  <a:txBody>
                    <a:bodyPr/>
                    <a:lstStyle/>
                    <a:p>
                      <a:endParaRPr lang="tr-TR" dirty="0"/>
                    </a:p>
                  </a:txBody>
                  <a:tcPr marL="121916" marR="121916"/>
                </a:tc>
                <a:extLst>
                  <a:ext uri="{0D108BD9-81ED-4DB2-BD59-A6C34878D82A}">
                    <a16:rowId xmlns:a16="http://schemas.microsoft.com/office/drawing/2014/main" val="10001"/>
                  </a:ext>
                </a:extLst>
              </a:tr>
              <a:tr h="370840">
                <a:tc>
                  <a:txBody>
                    <a:bodyPr/>
                    <a:lstStyle/>
                    <a:p>
                      <a:r>
                        <a:rPr lang="tr-TR" dirty="0" smtClean="0"/>
                        <a:t>Harcama</a:t>
                      </a:r>
                      <a:endParaRPr lang="tr-TR" dirty="0"/>
                    </a:p>
                  </a:txBody>
                  <a:tcPr marL="121916" marR="121916"/>
                </a:tc>
                <a:tc>
                  <a:txBody>
                    <a:bodyPr/>
                    <a:lstStyle/>
                    <a:p>
                      <a:r>
                        <a:rPr lang="tr-TR" dirty="0" smtClean="0"/>
                        <a:t>167.427,89</a:t>
                      </a:r>
                      <a:endParaRPr lang="tr-TR" dirty="0"/>
                    </a:p>
                  </a:txBody>
                  <a:tcPr marL="121916" marR="121916"/>
                </a:tc>
                <a:tc>
                  <a:txBody>
                    <a:bodyPr/>
                    <a:lstStyle/>
                    <a:p>
                      <a:r>
                        <a:rPr lang="tr-TR" dirty="0" smtClean="0"/>
                        <a:t>167.427,89</a:t>
                      </a:r>
                      <a:endParaRPr lang="tr-TR" dirty="0"/>
                    </a:p>
                  </a:txBody>
                  <a:tcPr marL="121916" marR="121916"/>
                </a:tc>
                <a:extLst>
                  <a:ext uri="{0D108BD9-81ED-4DB2-BD59-A6C34878D82A}">
                    <a16:rowId xmlns:a16="http://schemas.microsoft.com/office/drawing/2014/main" val="10002"/>
                  </a:ext>
                </a:extLst>
              </a:tr>
              <a:tr h="370840">
                <a:tc>
                  <a:txBody>
                    <a:bodyPr/>
                    <a:lstStyle/>
                    <a:p>
                      <a:r>
                        <a:rPr lang="tr-TR" dirty="0" smtClean="0"/>
                        <a:t>Kalan</a:t>
                      </a:r>
                      <a:endParaRPr lang="tr-TR" dirty="0"/>
                    </a:p>
                  </a:txBody>
                  <a:tcPr marL="121916" marR="121916"/>
                </a:tc>
                <a:tc>
                  <a:txBody>
                    <a:bodyPr/>
                    <a:lstStyle/>
                    <a:p>
                      <a:r>
                        <a:rPr lang="tr-TR" dirty="0" smtClean="0"/>
                        <a:t>14.272,11</a:t>
                      </a:r>
                      <a:endParaRPr lang="tr-TR" dirty="0"/>
                    </a:p>
                  </a:txBody>
                  <a:tcPr marL="121916" marR="121916"/>
                </a:tc>
                <a:tc>
                  <a:txBody>
                    <a:bodyPr/>
                    <a:lstStyle/>
                    <a:p>
                      <a:r>
                        <a:rPr lang="tr-TR" dirty="0" smtClean="0"/>
                        <a:t>14.272,11</a:t>
                      </a:r>
                      <a:endParaRPr lang="tr-TR" dirty="0"/>
                    </a:p>
                  </a:txBody>
                  <a:tcPr marL="121916" marR="121916"/>
                </a:tc>
                <a:extLst>
                  <a:ext uri="{0D108BD9-81ED-4DB2-BD59-A6C34878D82A}">
                    <a16:rowId xmlns:a16="http://schemas.microsoft.com/office/drawing/2014/main" val="10003"/>
                  </a:ext>
                </a:extLst>
              </a:tr>
              <a:tr h="370840">
                <a:tc>
                  <a:txBody>
                    <a:bodyPr/>
                    <a:lstStyle/>
                    <a:p>
                      <a:r>
                        <a:rPr lang="tr-TR" dirty="0" smtClean="0"/>
                        <a:t>Yüzdelik</a:t>
                      </a:r>
                      <a:endParaRPr lang="tr-TR" dirty="0"/>
                    </a:p>
                  </a:txBody>
                  <a:tcPr marL="121916" marR="121916"/>
                </a:tc>
                <a:tc>
                  <a:txBody>
                    <a:bodyPr/>
                    <a:lstStyle/>
                    <a:p>
                      <a:r>
                        <a:rPr lang="tr-TR" dirty="0" smtClean="0"/>
                        <a:t>% 94</a:t>
                      </a:r>
                      <a:endParaRPr lang="tr-TR" dirty="0"/>
                    </a:p>
                  </a:txBody>
                  <a:tcPr marL="121916" marR="121916"/>
                </a:tc>
                <a:tc>
                  <a:txBody>
                    <a:bodyPr/>
                    <a:lstStyle/>
                    <a:p>
                      <a:r>
                        <a:rPr lang="tr-TR" dirty="0" smtClean="0"/>
                        <a:t>% 94</a:t>
                      </a:r>
                      <a:endParaRPr lang="tr-TR" dirty="0"/>
                    </a:p>
                  </a:txBody>
                  <a:tcPr marL="121916" marR="121916"/>
                </a:tc>
                <a:extLst>
                  <a:ext uri="{0D108BD9-81ED-4DB2-BD59-A6C34878D82A}">
                    <a16:rowId xmlns:a16="http://schemas.microsoft.com/office/drawing/2014/main" val="10004"/>
                  </a:ext>
                </a:extLst>
              </a:tr>
            </a:tbl>
          </a:graphicData>
        </a:graphic>
      </p:graphicFrame>
      <p:graphicFrame>
        <p:nvGraphicFramePr>
          <p:cNvPr id="8" name="7 Grafik"/>
          <p:cNvGraphicFramePr/>
          <p:nvPr/>
        </p:nvGraphicFramePr>
        <p:xfrm>
          <a:off x="7944374" y="2919369"/>
          <a:ext cx="3917659" cy="254186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2"/>
          <p:cNvSpPr>
            <a:spLocks noGrp="1" noChangeArrowheads="1"/>
          </p:cNvSpPr>
          <p:nvPr>
            <p:ph type="sldNum" sz="quarter" idx="12"/>
          </p:nvPr>
        </p:nvSpPr>
        <p:spPr bwMode="auto">
          <a:noFill/>
          <a:ln>
            <a:miter lim="800000"/>
            <a:headEnd/>
            <a:tailEnd/>
          </a:ln>
        </p:spPr>
        <p:txBody>
          <a:bodyPr/>
          <a:lstStyle/>
          <a:p>
            <a:fld id="{EF2158A0-5103-4AE8-B032-46039C763215}" type="slidenum">
              <a:rPr lang="tr-TR" altLang="tr-TR" smtClean="0"/>
              <a:pPr/>
              <a:t>13</a:t>
            </a:fld>
            <a:endParaRPr lang="tr-TR" altLang="tr-TR" smtClean="0"/>
          </a:p>
        </p:txBody>
      </p:sp>
      <p:sp>
        <p:nvSpPr>
          <p:cNvPr id="5126"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B87734A4-1E44-4E42-96A0-CEC87844F44C}" type="slidenum">
              <a:rPr lang="tr-TR" altLang="tr-TR" sz="1200"/>
              <a:pPr algn="r" eaLnBrk="1" hangingPunct="1"/>
              <a:t>13</a:t>
            </a:fld>
            <a:endParaRPr lang="tr-TR" altLang="tr-TR" sz="1200"/>
          </a:p>
        </p:txBody>
      </p:sp>
      <p:sp>
        <p:nvSpPr>
          <p:cNvPr id="5128" name="Text Box 164"/>
          <p:cNvSpPr txBox="1">
            <a:spLocks noChangeArrowheads="1"/>
          </p:cNvSpPr>
          <p:nvPr/>
        </p:nvSpPr>
        <p:spPr bwMode="auto">
          <a:xfrm>
            <a:off x="1846420" y="704421"/>
            <a:ext cx="9120717" cy="1892826"/>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MAMUL MAL ALIMLARI (06.1- 06.3</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Mobilya Mefruşat Alımları</a:t>
            </a:r>
            <a:r>
              <a:rPr lang="tr-TR" altLang="tr-TR" b="1" dirty="0" smtClean="0">
                <a:latin typeface="Arial" pitchFamily="34" charset="0"/>
              </a:rPr>
              <a:t>, Makine </a:t>
            </a:r>
            <a:r>
              <a:rPr lang="tr-TR" altLang="tr-TR" b="1" dirty="0" err="1" smtClean="0">
                <a:latin typeface="Arial" pitchFamily="34" charset="0"/>
              </a:rPr>
              <a:t>Techizat</a:t>
            </a:r>
            <a:r>
              <a:rPr lang="tr-TR" altLang="tr-TR" b="1" dirty="0" smtClean="0">
                <a:latin typeface="Arial" pitchFamily="34" charset="0"/>
              </a:rPr>
              <a:t>, </a:t>
            </a:r>
            <a:r>
              <a:rPr lang="tr-TR" altLang="tr-TR" b="1" dirty="0">
                <a:latin typeface="Arial" pitchFamily="34" charset="0"/>
              </a:rPr>
              <a:t>Elektronik Malzemeler, Devlet Malzeme Ofisi (DMO), </a:t>
            </a:r>
            <a:r>
              <a:rPr lang="tr-TR" altLang="tr-TR" b="1" dirty="0" smtClean="0">
                <a:latin typeface="Arial" pitchFamily="34" charset="0"/>
              </a:rPr>
              <a:t>Laboratuar, Yazılım, Lisans vb ödemeler</a:t>
            </a:r>
            <a:endParaRPr lang="tr-TR" altLang="tr-TR" b="1" dirty="0">
              <a:latin typeface="Arial" pitchFamily="34" charset="0"/>
            </a:endParaRPr>
          </a:p>
        </p:txBody>
      </p:sp>
      <p:graphicFrame>
        <p:nvGraphicFramePr>
          <p:cNvPr id="10" name="9 Tablo"/>
          <p:cNvGraphicFramePr>
            <a:graphicFrameLocks noGrp="1"/>
          </p:cNvGraphicFramePr>
          <p:nvPr>
            <p:extLst>
              <p:ext uri="{D42A27DB-BD31-4B8C-83A1-F6EECF244321}">
                <p14:modId xmlns:p14="http://schemas.microsoft.com/office/powerpoint/2010/main" val="1355139621"/>
              </p:ext>
            </p:extLst>
          </p:nvPr>
        </p:nvGraphicFramePr>
        <p:xfrm>
          <a:off x="1583267" y="3429000"/>
          <a:ext cx="6432550" cy="2123440"/>
        </p:xfrm>
        <a:graphic>
          <a:graphicData uri="http://schemas.openxmlformats.org/drawingml/2006/table">
            <a:tbl>
              <a:tblPr firstRow="1" bandRow="1">
                <a:tableStyleId>{5C22544A-7EE6-4342-B048-85BDC9FD1C3A}</a:tableStyleId>
              </a:tblPr>
              <a:tblGrid>
                <a:gridCol w="1556099">
                  <a:extLst>
                    <a:ext uri="{9D8B030D-6E8A-4147-A177-3AD203B41FA5}">
                      <a16:colId xmlns:a16="http://schemas.microsoft.com/office/drawing/2014/main" val="20000"/>
                    </a:ext>
                  </a:extLst>
                </a:gridCol>
                <a:gridCol w="2593856">
                  <a:extLst>
                    <a:ext uri="{9D8B030D-6E8A-4147-A177-3AD203B41FA5}">
                      <a16:colId xmlns:a16="http://schemas.microsoft.com/office/drawing/2014/main" val="20001"/>
                    </a:ext>
                  </a:extLst>
                </a:gridCol>
                <a:gridCol w="2282595">
                  <a:extLst>
                    <a:ext uri="{9D8B030D-6E8A-4147-A177-3AD203B41FA5}">
                      <a16:colId xmlns:a16="http://schemas.microsoft.com/office/drawing/2014/main" val="20002"/>
                    </a:ext>
                  </a:extLst>
                </a:gridCol>
              </a:tblGrid>
              <a:tr h="370840">
                <a:tc>
                  <a:txBody>
                    <a:bodyPr/>
                    <a:lstStyle/>
                    <a:p>
                      <a:endParaRPr lang="tr-TR" dirty="0">
                        <a:solidFill>
                          <a:schemeClr val="tx1"/>
                        </a:solidFill>
                      </a:endParaRPr>
                    </a:p>
                  </a:txBody>
                  <a:tcPr marL="121917" marR="121917"/>
                </a:tc>
                <a:tc>
                  <a:txBody>
                    <a:bodyPr/>
                    <a:lstStyle/>
                    <a:p>
                      <a:r>
                        <a:rPr lang="tr-TR" dirty="0" smtClean="0"/>
                        <a:t>2019</a:t>
                      </a:r>
                      <a:endParaRPr lang="tr-TR" dirty="0"/>
                    </a:p>
                  </a:txBody>
                  <a:tcPr marL="121917" marR="121917"/>
                </a:tc>
                <a:tc>
                  <a:txBody>
                    <a:bodyPr/>
                    <a:lstStyle/>
                    <a:p>
                      <a:r>
                        <a:rPr lang="tr-TR" dirty="0" smtClean="0"/>
                        <a:t>2020</a:t>
                      </a:r>
                      <a:endParaRPr lang="tr-TR" dirty="0"/>
                    </a:p>
                  </a:txBody>
                  <a:tcPr marL="121917" marR="121917"/>
                </a:tc>
                <a:extLst>
                  <a:ext uri="{0D108BD9-81ED-4DB2-BD59-A6C34878D82A}">
                    <a16:rowId xmlns:a16="http://schemas.microsoft.com/office/drawing/2014/main" val="10000"/>
                  </a:ext>
                </a:extLst>
              </a:tr>
              <a:tr h="370840">
                <a:tc>
                  <a:txBody>
                    <a:bodyPr/>
                    <a:lstStyle/>
                    <a:p>
                      <a:r>
                        <a:rPr lang="tr-TR" dirty="0" smtClean="0">
                          <a:solidFill>
                            <a:schemeClr val="tx1"/>
                          </a:solidFill>
                        </a:rPr>
                        <a:t>Toplam Ödenek</a:t>
                      </a:r>
                      <a:endParaRPr lang="tr-TR" dirty="0">
                        <a:solidFill>
                          <a:schemeClr val="tx1"/>
                        </a:solidFill>
                      </a:endParaRPr>
                    </a:p>
                  </a:txBody>
                  <a:tcPr marL="121917" marR="121917"/>
                </a:tc>
                <a:tc>
                  <a:txBody>
                    <a:bodyPr/>
                    <a:lstStyle/>
                    <a:p>
                      <a:r>
                        <a:rPr lang="tr-TR" dirty="0" smtClean="0"/>
                        <a:t>3.700.000,00</a:t>
                      </a:r>
                      <a:endParaRPr lang="tr-TR" dirty="0"/>
                    </a:p>
                  </a:txBody>
                  <a:tcPr marL="121917" marR="121917"/>
                </a:tc>
                <a:tc>
                  <a:txBody>
                    <a:bodyPr/>
                    <a:lstStyle/>
                    <a:p>
                      <a:r>
                        <a:rPr lang="tr-TR" dirty="0" smtClean="0"/>
                        <a:t>1.700.000,00</a:t>
                      </a:r>
                      <a:endParaRPr lang="tr-TR" dirty="0"/>
                    </a:p>
                  </a:txBody>
                  <a:tcPr marL="121917" marR="121917"/>
                </a:tc>
                <a:extLst>
                  <a:ext uri="{0D108BD9-81ED-4DB2-BD59-A6C34878D82A}">
                    <a16:rowId xmlns:a16="http://schemas.microsoft.com/office/drawing/2014/main" val="10001"/>
                  </a:ext>
                </a:extLst>
              </a:tr>
              <a:tr h="370840">
                <a:tc>
                  <a:txBody>
                    <a:bodyPr/>
                    <a:lstStyle/>
                    <a:p>
                      <a:r>
                        <a:rPr lang="tr-TR" dirty="0" smtClean="0"/>
                        <a:t>Harcama</a:t>
                      </a:r>
                      <a:endParaRPr lang="tr-TR" dirty="0"/>
                    </a:p>
                  </a:txBody>
                  <a:tcPr marL="121917" marR="121917"/>
                </a:tc>
                <a:tc>
                  <a:txBody>
                    <a:bodyPr/>
                    <a:lstStyle/>
                    <a:p>
                      <a:r>
                        <a:rPr lang="tr-TR" dirty="0" smtClean="0"/>
                        <a:t>3.433.838,40</a:t>
                      </a:r>
                      <a:endParaRPr lang="tr-TR" dirty="0"/>
                    </a:p>
                  </a:txBody>
                  <a:tcPr marL="121917" marR="121917"/>
                </a:tc>
                <a:tc>
                  <a:txBody>
                    <a:bodyPr/>
                    <a:lstStyle/>
                    <a:p>
                      <a:r>
                        <a:rPr lang="tr-TR" dirty="0" smtClean="0"/>
                        <a:t>1.700.000,00</a:t>
                      </a:r>
                      <a:endParaRPr lang="tr-TR" dirty="0"/>
                    </a:p>
                  </a:txBody>
                  <a:tcPr marL="121917" marR="121917"/>
                </a:tc>
                <a:extLst>
                  <a:ext uri="{0D108BD9-81ED-4DB2-BD59-A6C34878D82A}">
                    <a16:rowId xmlns:a16="http://schemas.microsoft.com/office/drawing/2014/main" val="10002"/>
                  </a:ext>
                </a:extLst>
              </a:tr>
              <a:tr h="370840">
                <a:tc>
                  <a:txBody>
                    <a:bodyPr/>
                    <a:lstStyle/>
                    <a:p>
                      <a:r>
                        <a:rPr lang="tr-TR" dirty="0" smtClean="0"/>
                        <a:t>Kalan</a:t>
                      </a:r>
                      <a:endParaRPr lang="tr-TR" dirty="0"/>
                    </a:p>
                  </a:txBody>
                  <a:tcPr marL="121917" marR="121917"/>
                </a:tc>
                <a:tc>
                  <a:txBody>
                    <a:bodyPr/>
                    <a:lstStyle/>
                    <a:p>
                      <a:r>
                        <a:rPr lang="tr-TR" dirty="0" smtClean="0"/>
                        <a:t>266.161,60</a:t>
                      </a:r>
                      <a:endParaRPr lang="tr-TR" dirty="0"/>
                    </a:p>
                  </a:txBody>
                  <a:tcPr marL="121917" marR="121917"/>
                </a:tc>
                <a:tc>
                  <a:txBody>
                    <a:bodyPr/>
                    <a:lstStyle/>
                    <a:p>
                      <a:r>
                        <a:rPr lang="tr-TR" dirty="0" smtClean="0"/>
                        <a:t>0</a:t>
                      </a:r>
                      <a:endParaRPr lang="tr-TR" dirty="0"/>
                    </a:p>
                  </a:txBody>
                  <a:tcPr marL="121917" marR="121917"/>
                </a:tc>
                <a:extLst>
                  <a:ext uri="{0D108BD9-81ED-4DB2-BD59-A6C34878D82A}">
                    <a16:rowId xmlns:a16="http://schemas.microsoft.com/office/drawing/2014/main" val="10003"/>
                  </a:ext>
                </a:extLst>
              </a:tr>
              <a:tr h="370840">
                <a:tc>
                  <a:txBody>
                    <a:bodyPr/>
                    <a:lstStyle/>
                    <a:p>
                      <a:r>
                        <a:rPr lang="tr-TR" dirty="0" smtClean="0"/>
                        <a:t>Yüzdelik</a:t>
                      </a:r>
                      <a:endParaRPr lang="tr-TR" dirty="0"/>
                    </a:p>
                  </a:txBody>
                  <a:tcPr marL="121917" marR="121917"/>
                </a:tc>
                <a:tc>
                  <a:txBody>
                    <a:bodyPr/>
                    <a:lstStyle/>
                    <a:p>
                      <a:r>
                        <a:rPr lang="tr-TR" dirty="0" smtClean="0"/>
                        <a:t>% 93</a:t>
                      </a:r>
                      <a:endParaRPr lang="tr-TR" dirty="0"/>
                    </a:p>
                  </a:txBody>
                  <a:tcPr marL="121917" marR="121917"/>
                </a:tc>
                <a:tc>
                  <a:txBody>
                    <a:bodyPr/>
                    <a:lstStyle/>
                    <a:p>
                      <a:r>
                        <a:rPr lang="tr-TR" dirty="0" smtClean="0"/>
                        <a:t>% 100</a:t>
                      </a:r>
                      <a:endParaRPr lang="tr-TR" dirty="0"/>
                    </a:p>
                  </a:txBody>
                  <a:tcPr marL="121917" marR="121917"/>
                </a:tc>
                <a:extLst>
                  <a:ext uri="{0D108BD9-81ED-4DB2-BD59-A6C34878D82A}">
                    <a16:rowId xmlns:a16="http://schemas.microsoft.com/office/drawing/2014/main" val="10004"/>
                  </a:ext>
                </a:extLst>
              </a:tr>
            </a:tbl>
          </a:graphicData>
        </a:graphic>
      </p:graphicFrame>
      <p:graphicFrame>
        <p:nvGraphicFramePr>
          <p:cNvPr id="5122" name="Grafik 10"/>
          <p:cNvGraphicFramePr>
            <a:graphicFrameLocks/>
          </p:cNvGraphicFramePr>
          <p:nvPr/>
        </p:nvGraphicFramePr>
        <p:xfrm>
          <a:off x="8045451" y="2730501"/>
          <a:ext cx="4116916" cy="2765425"/>
        </p:xfrm>
        <a:graphic>
          <a:graphicData uri="http://schemas.openxmlformats.org/presentationml/2006/ole">
            <mc:AlternateContent xmlns:mc="http://schemas.openxmlformats.org/markup-compatibility/2006">
              <mc:Choice xmlns:v="urn:schemas-microsoft-com:vml" Requires="v">
                <p:oleObj spid="_x0000_s5306" name="Çizelge" r:id="rId4" imgW="3097036" imgH="2773920" progId="Excel.Sheet.8">
                  <p:embed/>
                </p:oleObj>
              </mc:Choice>
              <mc:Fallback>
                <p:oleObj name="Çizelge" r:id="rId4" imgW="3097036" imgH="2773920" progId="Excel.Sheet.8">
                  <p:embed/>
                  <p:pic>
                    <p:nvPicPr>
                      <p:cNvPr id="0" name="Grafik 1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5451" y="2730501"/>
                        <a:ext cx="4116916" cy="2765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Grafik 11"/>
          <p:cNvGraphicFramePr>
            <a:graphicFrameLocks/>
          </p:cNvGraphicFramePr>
          <p:nvPr>
            <p:extLst>
              <p:ext uri="{D42A27DB-BD31-4B8C-83A1-F6EECF244321}">
                <p14:modId xmlns:p14="http://schemas.microsoft.com/office/powerpoint/2010/main" val="270649938"/>
              </p:ext>
            </p:extLst>
          </p:nvPr>
        </p:nvGraphicFramePr>
        <p:xfrm>
          <a:off x="8113713" y="2730500"/>
          <a:ext cx="4146550" cy="2884488"/>
        </p:xfrm>
        <a:graphic>
          <a:graphicData uri="http://schemas.openxmlformats.org/presentationml/2006/ole">
            <mc:AlternateContent xmlns:mc="http://schemas.openxmlformats.org/markup-compatibility/2006">
              <mc:Choice xmlns:v="urn:schemas-microsoft-com:vml" Requires="v">
                <p:oleObj spid="_x0000_s5307" name="Çalışma Sayfası" r:id="rId6" imgW="3162444" imgH="2886036" progId="Excel.Sheet.8">
                  <p:embed/>
                </p:oleObj>
              </mc:Choice>
              <mc:Fallback>
                <p:oleObj name="Çalışma Sayfası" r:id="rId6" imgW="3162444" imgH="2886036" progId="Excel.Sheet.8">
                  <p:embed/>
                  <p:pic>
                    <p:nvPicPr>
                      <p:cNvPr id="0" name="Grafik 11"/>
                      <p:cNvPicPr>
                        <a:picLocks noChangeArrowheads="1"/>
                      </p:cNvPicPr>
                      <p:nvPr/>
                    </p:nvPicPr>
                    <p:blipFill>
                      <a:blip r:embed="rId7"/>
                      <a:srcRect/>
                      <a:stretch>
                        <a:fillRect/>
                      </a:stretch>
                    </p:blipFill>
                    <p:spPr bwMode="auto">
                      <a:xfrm>
                        <a:off x="8113713" y="2730500"/>
                        <a:ext cx="4146550" cy="288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2"/>
          <p:cNvSpPr>
            <a:spLocks noGrp="1" noChangeArrowheads="1"/>
          </p:cNvSpPr>
          <p:nvPr>
            <p:ph type="sldNum" sz="quarter" idx="12"/>
          </p:nvPr>
        </p:nvSpPr>
        <p:spPr bwMode="auto">
          <a:noFill/>
          <a:ln>
            <a:miter lim="800000"/>
            <a:headEnd/>
            <a:tailEnd/>
          </a:ln>
        </p:spPr>
        <p:txBody>
          <a:bodyPr/>
          <a:lstStyle/>
          <a:p>
            <a:fld id="{1567AA23-F502-479B-959A-C9F6F512A51F}" type="slidenum">
              <a:rPr lang="tr-TR" altLang="tr-TR" smtClean="0"/>
              <a:pPr/>
              <a:t>14</a:t>
            </a:fld>
            <a:endParaRPr lang="tr-TR" altLang="tr-TR" smtClean="0"/>
          </a:p>
        </p:txBody>
      </p:sp>
      <p:sp>
        <p:nvSpPr>
          <p:cNvPr id="6149"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5F03F121-29D7-4E16-8412-372DFDEFCE48}" type="slidenum">
              <a:rPr lang="tr-TR" altLang="tr-TR" sz="1200"/>
              <a:pPr algn="r" eaLnBrk="1" hangingPunct="1"/>
              <a:t>14</a:t>
            </a:fld>
            <a:endParaRPr lang="tr-TR" altLang="tr-TR" sz="1200"/>
          </a:p>
        </p:txBody>
      </p:sp>
      <p:sp>
        <p:nvSpPr>
          <p:cNvPr id="6151" name="Text Box 164"/>
          <p:cNvSpPr txBox="1">
            <a:spLocks noChangeArrowheads="1"/>
          </p:cNvSpPr>
          <p:nvPr/>
        </p:nvSpPr>
        <p:spPr bwMode="auto">
          <a:xfrm>
            <a:off x="1829944" y="687947"/>
            <a:ext cx="9120717" cy="1615827"/>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YOLLUKLAR (3.3</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Geçici ve Sürekli Görev Yollukları</a:t>
            </a:r>
          </a:p>
        </p:txBody>
      </p:sp>
      <p:graphicFrame>
        <p:nvGraphicFramePr>
          <p:cNvPr id="10" name="9 Tablo"/>
          <p:cNvGraphicFramePr>
            <a:graphicFrameLocks noGrp="1"/>
          </p:cNvGraphicFramePr>
          <p:nvPr>
            <p:extLst>
              <p:ext uri="{D42A27DB-BD31-4B8C-83A1-F6EECF244321}">
                <p14:modId xmlns:p14="http://schemas.microsoft.com/office/powerpoint/2010/main" val="3580804239"/>
              </p:ext>
            </p:extLst>
          </p:nvPr>
        </p:nvGraphicFramePr>
        <p:xfrm>
          <a:off x="1583267" y="3429000"/>
          <a:ext cx="5952067" cy="1483360"/>
        </p:xfrm>
        <a:graphic>
          <a:graphicData uri="http://schemas.openxmlformats.org/drawingml/2006/table">
            <a:tbl>
              <a:tblPr firstRow="1" bandRow="1">
                <a:tableStyleId>{5C22544A-7EE6-4342-B048-85BDC9FD1C3A}</a:tableStyleId>
              </a:tblPr>
              <a:tblGrid>
                <a:gridCol w="1727961">
                  <a:extLst>
                    <a:ext uri="{9D8B030D-6E8A-4147-A177-3AD203B41FA5}">
                      <a16:colId xmlns:a16="http://schemas.microsoft.com/office/drawing/2014/main" val="20000"/>
                    </a:ext>
                  </a:extLst>
                </a:gridCol>
                <a:gridCol w="2240083">
                  <a:extLst>
                    <a:ext uri="{9D8B030D-6E8A-4147-A177-3AD203B41FA5}">
                      <a16:colId xmlns:a16="http://schemas.microsoft.com/office/drawing/2014/main" val="20001"/>
                    </a:ext>
                  </a:extLst>
                </a:gridCol>
                <a:gridCol w="1984023">
                  <a:extLst>
                    <a:ext uri="{9D8B030D-6E8A-4147-A177-3AD203B41FA5}">
                      <a16:colId xmlns:a16="http://schemas.microsoft.com/office/drawing/2014/main" val="20002"/>
                    </a:ext>
                  </a:extLst>
                </a:gridCol>
              </a:tblGrid>
              <a:tr h="370840">
                <a:tc>
                  <a:txBody>
                    <a:bodyPr/>
                    <a:lstStyle/>
                    <a:p>
                      <a:endParaRPr lang="tr-TR" dirty="0">
                        <a:solidFill>
                          <a:schemeClr val="tx1"/>
                        </a:solidFill>
                      </a:endParaRPr>
                    </a:p>
                  </a:txBody>
                  <a:tcPr marL="121904" marR="121904"/>
                </a:tc>
                <a:tc>
                  <a:txBody>
                    <a:bodyPr/>
                    <a:lstStyle/>
                    <a:p>
                      <a:r>
                        <a:rPr lang="tr-TR" dirty="0" smtClean="0"/>
                        <a:t>2019</a:t>
                      </a:r>
                      <a:endParaRPr lang="tr-TR" dirty="0"/>
                    </a:p>
                  </a:txBody>
                  <a:tcPr marL="121904" marR="121904"/>
                </a:tc>
                <a:tc>
                  <a:txBody>
                    <a:bodyPr/>
                    <a:lstStyle/>
                    <a:p>
                      <a:r>
                        <a:rPr lang="tr-TR" dirty="0" smtClean="0"/>
                        <a:t>2020</a:t>
                      </a:r>
                      <a:endParaRPr lang="tr-TR" dirty="0"/>
                    </a:p>
                  </a:txBody>
                  <a:tcPr marL="121904" marR="121904"/>
                </a:tc>
                <a:extLst>
                  <a:ext uri="{0D108BD9-81ED-4DB2-BD59-A6C34878D82A}">
                    <a16:rowId xmlns:a16="http://schemas.microsoft.com/office/drawing/2014/main" val="10000"/>
                  </a:ext>
                </a:extLst>
              </a:tr>
              <a:tr h="370840">
                <a:tc>
                  <a:txBody>
                    <a:bodyPr/>
                    <a:lstStyle/>
                    <a:p>
                      <a:r>
                        <a:rPr lang="tr-TR" dirty="0" smtClean="0">
                          <a:solidFill>
                            <a:schemeClr val="tx1"/>
                          </a:solidFill>
                        </a:rPr>
                        <a:t>Toplam Ödenek</a:t>
                      </a:r>
                      <a:endParaRPr lang="tr-TR" dirty="0">
                        <a:solidFill>
                          <a:schemeClr val="tx1"/>
                        </a:solidFill>
                      </a:endParaRPr>
                    </a:p>
                  </a:txBody>
                  <a:tcPr marL="121904" marR="121904"/>
                </a:tc>
                <a:tc>
                  <a:txBody>
                    <a:bodyPr/>
                    <a:lstStyle/>
                    <a:p>
                      <a:r>
                        <a:rPr lang="tr-TR" dirty="0" smtClean="0"/>
                        <a:t>15.900,00</a:t>
                      </a:r>
                      <a:endParaRPr lang="tr-TR" dirty="0"/>
                    </a:p>
                  </a:txBody>
                  <a:tcPr marL="121904" marR="121904"/>
                </a:tc>
                <a:tc>
                  <a:txBody>
                    <a:bodyPr/>
                    <a:lstStyle/>
                    <a:p>
                      <a:r>
                        <a:rPr lang="tr-TR" dirty="0" smtClean="0"/>
                        <a:t>18.000,00</a:t>
                      </a:r>
                      <a:endParaRPr lang="tr-TR" dirty="0"/>
                    </a:p>
                  </a:txBody>
                  <a:tcPr marL="121904" marR="121904"/>
                </a:tc>
                <a:extLst>
                  <a:ext uri="{0D108BD9-81ED-4DB2-BD59-A6C34878D82A}">
                    <a16:rowId xmlns:a16="http://schemas.microsoft.com/office/drawing/2014/main" val="10001"/>
                  </a:ext>
                </a:extLst>
              </a:tr>
              <a:tr h="370840">
                <a:tc>
                  <a:txBody>
                    <a:bodyPr/>
                    <a:lstStyle/>
                    <a:p>
                      <a:r>
                        <a:rPr lang="tr-TR" dirty="0" smtClean="0"/>
                        <a:t>Harcama</a:t>
                      </a:r>
                      <a:endParaRPr lang="tr-TR" dirty="0"/>
                    </a:p>
                  </a:txBody>
                  <a:tcPr marL="121904" marR="121904"/>
                </a:tc>
                <a:tc>
                  <a:txBody>
                    <a:bodyPr/>
                    <a:lstStyle/>
                    <a:p>
                      <a:r>
                        <a:rPr lang="tr-TR" dirty="0" smtClean="0"/>
                        <a:t>10.637,79</a:t>
                      </a:r>
                      <a:endParaRPr lang="tr-TR" dirty="0"/>
                    </a:p>
                  </a:txBody>
                  <a:tcPr marL="121904" marR="121904"/>
                </a:tc>
                <a:tc>
                  <a:txBody>
                    <a:bodyPr/>
                    <a:lstStyle/>
                    <a:p>
                      <a:r>
                        <a:rPr lang="tr-TR" dirty="0" smtClean="0"/>
                        <a:t>2.442,84</a:t>
                      </a:r>
                      <a:endParaRPr lang="tr-TR" dirty="0"/>
                    </a:p>
                  </a:txBody>
                  <a:tcPr marL="121904" marR="121904"/>
                </a:tc>
                <a:extLst>
                  <a:ext uri="{0D108BD9-81ED-4DB2-BD59-A6C34878D82A}">
                    <a16:rowId xmlns:a16="http://schemas.microsoft.com/office/drawing/2014/main" val="10002"/>
                  </a:ext>
                </a:extLst>
              </a:tr>
              <a:tr h="370840">
                <a:tc>
                  <a:txBody>
                    <a:bodyPr/>
                    <a:lstStyle/>
                    <a:p>
                      <a:r>
                        <a:rPr lang="tr-TR" dirty="0" smtClean="0"/>
                        <a:t>Kalan</a:t>
                      </a:r>
                      <a:endParaRPr lang="tr-TR" dirty="0"/>
                    </a:p>
                  </a:txBody>
                  <a:tcPr marL="121904" marR="121904"/>
                </a:tc>
                <a:tc>
                  <a:txBody>
                    <a:bodyPr/>
                    <a:lstStyle/>
                    <a:p>
                      <a:r>
                        <a:rPr lang="tr-TR" dirty="0" smtClean="0"/>
                        <a:t>5.262,21</a:t>
                      </a:r>
                      <a:endParaRPr lang="tr-TR" dirty="0"/>
                    </a:p>
                  </a:txBody>
                  <a:tcPr marL="121904" marR="121904"/>
                </a:tc>
                <a:tc>
                  <a:txBody>
                    <a:bodyPr/>
                    <a:lstStyle/>
                    <a:p>
                      <a:r>
                        <a:rPr lang="tr-TR" dirty="0" smtClean="0"/>
                        <a:t>15.557,16</a:t>
                      </a:r>
                      <a:endParaRPr lang="tr-TR" dirty="0"/>
                    </a:p>
                  </a:txBody>
                  <a:tcPr marL="121904" marR="121904"/>
                </a:tc>
                <a:extLst>
                  <a:ext uri="{0D108BD9-81ED-4DB2-BD59-A6C34878D82A}">
                    <a16:rowId xmlns:a16="http://schemas.microsoft.com/office/drawing/2014/main" val="10003"/>
                  </a:ext>
                </a:extLst>
              </a:tr>
            </a:tbl>
          </a:graphicData>
        </a:graphic>
      </p:graphicFrame>
      <p:graphicFrame>
        <p:nvGraphicFramePr>
          <p:cNvPr id="7" name="6 Grafik"/>
          <p:cNvGraphicFramePr/>
          <p:nvPr>
            <p:extLst>
              <p:ext uri="{D42A27DB-BD31-4B8C-83A1-F6EECF244321}">
                <p14:modId xmlns:p14="http://schemas.microsoft.com/office/powerpoint/2010/main" val="2842242220"/>
              </p:ext>
            </p:extLst>
          </p:nvPr>
        </p:nvGraphicFramePr>
        <p:xfrm>
          <a:off x="7760043" y="2866767"/>
          <a:ext cx="3698789" cy="248782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22"/>
          <p:cNvSpPr>
            <a:spLocks noGrp="1" noChangeArrowheads="1"/>
          </p:cNvSpPr>
          <p:nvPr>
            <p:ph type="sldNum" sz="quarter" idx="12"/>
          </p:nvPr>
        </p:nvSpPr>
        <p:spPr bwMode="auto">
          <a:noFill/>
          <a:ln>
            <a:miter lim="800000"/>
            <a:headEnd/>
            <a:tailEnd/>
          </a:ln>
        </p:spPr>
        <p:txBody>
          <a:bodyPr/>
          <a:lstStyle/>
          <a:p>
            <a:fld id="{7DF10691-3145-4E00-82EF-8FC59657DBD4}" type="slidenum">
              <a:rPr lang="tr-TR" altLang="tr-TR" smtClean="0"/>
              <a:pPr/>
              <a:t>15</a:t>
            </a:fld>
            <a:endParaRPr lang="tr-TR" altLang="tr-TR" smtClean="0"/>
          </a:p>
        </p:txBody>
      </p:sp>
      <p:sp>
        <p:nvSpPr>
          <p:cNvPr id="9221"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FDB50C55-D2C3-4B0E-B1A4-01971F7B94FF}" type="slidenum">
              <a:rPr lang="tr-TR" altLang="tr-TR" sz="1200"/>
              <a:pPr algn="r" eaLnBrk="1" hangingPunct="1"/>
              <a:t>15</a:t>
            </a:fld>
            <a:endParaRPr lang="tr-TR" altLang="tr-TR" sz="1200"/>
          </a:p>
        </p:txBody>
      </p:sp>
      <p:sp>
        <p:nvSpPr>
          <p:cNvPr id="9223" name="Text Box 164"/>
          <p:cNvSpPr txBox="1">
            <a:spLocks noChangeArrowheads="1"/>
          </p:cNvSpPr>
          <p:nvPr/>
        </p:nvSpPr>
        <p:spPr bwMode="auto">
          <a:xfrm>
            <a:off x="1871134" y="663233"/>
            <a:ext cx="9120717" cy="1615827"/>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PERSONEL GİDERLERİ (1.1-2.1</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Personel Maaş Ödemeleri</a:t>
            </a:r>
          </a:p>
        </p:txBody>
      </p:sp>
      <p:graphicFrame>
        <p:nvGraphicFramePr>
          <p:cNvPr id="10" name="9 Tablo"/>
          <p:cNvGraphicFramePr>
            <a:graphicFrameLocks noGrp="1"/>
          </p:cNvGraphicFramePr>
          <p:nvPr>
            <p:extLst>
              <p:ext uri="{D42A27DB-BD31-4B8C-83A1-F6EECF244321}">
                <p14:modId xmlns:p14="http://schemas.microsoft.com/office/powerpoint/2010/main" val="664406895"/>
              </p:ext>
            </p:extLst>
          </p:nvPr>
        </p:nvGraphicFramePr>
        <p:xfrm>
          <a:off x="1390651" y="3429000"/>
          <a:ext cx="6364815" cy="1737360"/>
        </p:xfrm>
        <a:graphic>
          <a:graphicData uri="http://schemas.openxmlformats.org/drawingml/2006/table">
            <a:tbl>
              <a:tblPr firstRow="1" bandRow="1">
                <a:tableStyleId>{5C22544A-7EE6-4342-B048-85BDC9FD1C3A}</a:tableStyleId>
              </a:tblPr>
              <a:tblGrid>
                <a:gridCol w="2121605">
                  <a:extLst>
                    <a:ext uri="{9D8B030D-6E8A-4147-A177-3AD203B41FA5}">
                      <a16:colId xmlns:a16="http://schemas.microsoft.com/office/drawing/2014/main" val="20000"/>
                    </a:ext>
                  </a:extLst>
                </a:gridCol>
                <a:gridCol w="2121605">
                  <a:extLst>
                    <a:ext uri="{9D8B030D-6E8A-4147-A177-3AD203B41FA5}">
                      <a16:colId xmlns:a16="http://schemas.microsoft.com/office/drawing/2014/main" val="20001"/>
                    </a:ext>
                  </a:extLst>
                </a:gridCol>
                <a:gridCol w="2121605">
                  <a:extLst>
                    <a:ext uri="{9D8B030D-6E8A-4147-A177-3AD203B41FA5}">
                      <a16:colId xmlns:a16="http://schemas.microsoft.com/office/drawing/2014/main" val="20002"/>
                    </a:ext>
                  </a:extLst>
                </a:gridCol>
              </a:tblGrid>
              <a:tr h="294883">
                <a:tc>
                  <a:txBody>
                    <a:bodyPr/>
                    <a:lstStyle/>
                    <a:p>
                      <a:endParaRPr lang="tr-TR" dirty="0">
                        <a:solidFill>
                          <a:schemeClr val="tx1"/>
                        </a:solidFill>
                      </a:endParaRPr>
                    </a:p>
                  </a:txBody>
                  <a:tcPr marL="121932" marR="121932"/>
                </a:tc>
                <a:tc>
                  <a:txBody>
                    <a:bodyPr/>
                    <a:lstStyle/>
                    <a:p>
                      <a:r>
                        <a:rPr lang="tr-TR" dirty="0" smtClean="0"/>
                        <a:t>2019</a:t>
                      </a:r>
                      <a:endParaRPr lang="tr-TR" dirty="0"/>
                    </a:p>
                  </a:txBody>
                  <a:tcPr marL="121932" marR="121932"/>
                </a:tc>
                <a:tc>
                  <a:txBody>
                    <a:bodyPr/>
                    <a:lstStyle/>
                    <a:p>
                      <a:r>
                        <a:rPr lang="tr-TR" dirty="0" smtClean="0"/>
                        <a:t>2020</a:t>
                      </a:r>
                      <a:endParaRPr lang="tr-TR" dirty="0"/>
                    </a:p>
                  </a:txBody>
                  <a:tcPr marL="121932" marR="121932"/>
                </a:tc>
                <a:extLst>
                  <a:ext uri="{0D108BD9-81ED-4DB2-BD59-A6C34878D82A}">
                    <a16:rowId xmlns:a16="http://schemas.microsoft.com/office/drawing/2014/main" val="10000"/>
                  </a:ext>
                </a:extLst>
              </a:tr>
              <a:tr h="294883">
                <a:tc>
                  <a:txBody>
                    <a:bodyPr/>
                    <a:lstStyle/>
                    <a:p>
                      <a:r>
                        <a:rPr lang="tr-TR" dirty="0" smtClean="0">
                          <a:solidFill>
                            <a:schemeClr val="tx1"/>
                          </a:solidFill>
                        </a:rPr>
                        <a:t>Toplam Ödenek</a:t>
                      </a:r>
                      <a:endParaRPr lang="tr-TR" dirty="0">
                        <a:solidFill>
                          <a:schemeClr val="tx1"/>
                        </a:solidFill>
                      </a:endParaRPr>
                    </a:p>
                  </a:txBody>
                  <a:tcPr marL="121932" marR="121932"/>
                </a:tc>
                <a:tc>
                  <a:txBody>
                    <a:bodyPr/>
                    <a:lstStyle/>
                    <a:p>
                      <a:pPr algn="r"/>
                      <a:r>
                        <a:rPr lang="tr-TR" dirty="0" smtClean="0"/>
                        <a:t>9.515.912,00</a:t>
                      </a:r>
                      <a:endParaRPr lang="tr-TR" dirty="0"/>
                    </a:p>
                  </a:txBody>
                  <a:tcPr marL="121932" marR="121932"/>
                </a:tc>
                <a:tc>
                  <a:txBody>
                    <a:bodyPr/>
                    <a:lstStyle/>
                    <a:p>
                      <a:pPr algn="r"/>
                      <a:r>
                        <a:rPr lang="tr-TR" dirty="0" smtClean="0"/>
                        <a:t>14.803.200,00</a:t>
                      </a:r>
                      <a:endParaRPr lang="tr-TR" dirty="0"/>
                    </a:p>
                  </a:txBody>
                  <a:tcPr marL="121932" marR="121932"/>
                </a:tc>
                <a:extLst>
                  <a:ext uri="{0D108BD9-81ED-4DB2-BD59-A6C34878D82A}">
                    <a16:rowId xmlns:a16="http://schemas.microsoft.com/office/drawing/2014/main" val="10001"/>
                  </a:ext>
                </a:extLst>
              </a:tr>
              <a:tr h="516046">
                <a:tc>
                  <a:txBody>
                    <a:bodyPr/>
                    <a:lstStyle/>
                    <a:p>
                      <a:r>
                        <a:rPr lang="tr-TR" dirty="0" smtClean="0"/>
                        <a:t>Harcama</a:t>
                      </a:r>
                      <a:endParaRPr lang="tr-TR" dirty="0"/>
                    </a:p>
                  </a:txBody>
                  <a:tcPr marL="121932" marR="121932"/>
                </a:tc>
                <a:tc>
                  <a:txBody>
                    <a:bodyPr/>
                    <a:lstStyle/>
                    <a:p>
                      <a:pPr algn="r"/>
                      <a:r>
                        <a:rPr lang="tr-TR" dirty="0" smtClean="0"/>
                        <a:t>9.514.754,78</a:t>
                      </a:r>
                      <a:endParaRPr lang="tr-TR" dirty="0"/>
                    </a:p>
                  </a:txBody>
                  <a:tcPr marL="121932" marR="121932"/>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tr-TR" dirty="0" smtClean="0"/>
                        <a:t>14.803.200,00</a:t>
                      </a:r>
                    </a:p>
                    <a:p>
                      <a:pPr algn="r"/>
                      <a:endParaRPr lang="tr-TR" dirty="0"/>
                    </a:p>
                  </a:txBody>
                  <a:tcPr marL="121932" marR="121932"/>
                </a:tc>
                <a:extLst>
                  <a:ext uri="{0D108BD9-81ED-4DB2-BD59-A6C34878D82A}">
                    <a16:rowId xmlns:a16="http://schemas.microsoft.com/office/drawing/2014/main" val="10002"/>
                  </a:ext>
                </a:extLst>
              </a:tr>
              <a:tr h="294883">
                <a:tc>
                  <a:txBody>
                    <a:bodyPr/>
                    <a:lstStyle/>
                    <a:p>
                      <a:r>
                        <a:rPr lang="tr-TR" dirty="0" smtClean="0"/>
                        <a:t>Kalan</a:t>
                      </a:r>
                      <a:endParaRPr lang="tr-TR" dirty="0"/>
                    </a:p>
                  </a:txBody>
                  <a:tcPr marL="121932" marR="121932"/>
                </a:tc>
                <a:tc>
                  <a:txBody>
                    <a:bodyPr/>
                    <a:lstStyle/>
                    <a:p>
                      <a:pPr algn="r"/>
                      <a:r>
                        <a:rPr lang="tr-TR" dirty="0" smtClean="0"/>
                        <a:t>1.157,22</a:t>
                      </a:r>
                      <a:endParaRPr lang="tr-TR" dirty="0"/>
                    </a:p>
                  </a:txBody>
                  <a:tcPr marL="121932" marR="121932"/>
                </a:tc>
                <a:tc>
                  <a:txBody>
                    <a:bodyPr/>
                    <a:lstStyle/>
                    <a:p>
                      <a:pPr algn="r"/>
                      <a:r>
                        <a:rPr lang="tr-TR" dirty="0" smtClean="0"/>
                        <a:t>0</a:t>
                      </a:r>
                      <a:endParaRPr lang="tr-TR" dirty="0"/>
                    </a:p>
                  </a:txBody>
                  <a:tcPr marL="121932" marR="121932"/>
                </a:tc>
                <a:extLst>
                  <a:ext uri="{0D108BD9-81ED-4DB2-BD59-A6C34878D82A}">
                    <a16:rowId xmlns:a16="http://schemas.microsoft.com/office/drawing/2014/main" val="10003"/>
                  </a:ext>
                </a:extLst>
              </a:tr>
            </a:tbl>
          </a:graphicData>
        </a:graphic>
      </p:graphicFrame>
      <p:graphicFrame>
        <p:nvGraphicFramePr>
          <p:cNvPr id="9218" name="Grafik 11"/>
          <p:cNvGraphicFramePr>
            <a:graphicFrameLocks/>
          </p:cNvGraphicFramePr>
          <p:nvPr/>
        </p:nvGraphicFramePr>
        <p:xfrm>
          <a:off x="7755467" y="2801939"/>
          <a:ext cx="4360333" cy="2765425"/>
        </p:xfrm>
        <a:graphic>
          <a:graphicData uri="http://schemas.openxmlformats.org/presentationml/2006/ole">
            <mc:AlternateContent xmlns:mc="http://schemas.openxmlformats.org/markup-compatibility/2006">
              <mc:Choice xmlns:v="urn:schemas-microsoft-com:vml" Requires="v">
                <p:oleObj spid="_x0000_s8286" r:id="rId4" imgW="3273836" imgH="2761727" progId="Excel.Sheet.8">
                  <p:embed/>
                </p:oleObj>
              </mc:Choice>
              <mc:Fallback>
                <p:oleObj r:id="rId4" imgW="3273836" imgH="2761727" progId="Excel.Sheet.8">
                  <p:embed/>
                  <p:pic>
                    <p:nvPicPr>
                      <p:cNvPr id="0" name="Grafik 1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55467" y="2801939"/>
                        <a:ext cx="4360333" cy="2765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2"/>
          <p:cNvSpPr>
            <a:spLocks noGrp="1" noChangeArrowheads="1"/>
          </p:cNvSpPr>
          <p:nvPr>
            <p:ph type="sldNum" sz="quarter" idx="12"/>
          </p:nvPr>
        </p:nvSpPr>
        <p:spPr bwMode="auto">
          <a:noFill/>
          <a:ln>
            <a:miter lim="800000"/>
            <a:headEnd/>
            <a:tailEnd/>
          </a:ln>
        </p:spPr>
        <p:txBody>
          <a:bodyPr/>
          <a:lstStyle/>
          <a:p>
            <a:fld id="{61135119-DB2E-4062-BED7-D9AE3E9D2C35}" type="slidenum">
              <a:rPr lang="tr-TR" altLang="tr-TR" smtClean="0"/>
              <a:pPr/>
              <a:t>16</a:t>
            </a:fld>
            <a:endParaRPr lang="tr-TR" altLang="tr-TR" smtClean="0"/>
          </a:p>
        </p:txBody>
      </p:sp>
      <p:sp>
        <p:nvSpPr>
          <p:cNvPr id="27653" name="Text Box 466"/>
          <p:cNvSpPr txBox="1">
            <a:spLocks noChangeArrowheads="1"/>
          </p:cNvSpPr>
          <p:nvPr/>
        </p:nvSpPr>
        <p:spPr bwMode="auto">
          <a:xfrm>
            <a:off x="-641407" y="655382"/>
            <a:ext cx="10170584" cy="338137"/>
          </a:xfrm>
          <a:prstGeom prst="rect">
            <a:avLst/>
          </a:prstGeom>
          <a:noFill/>
          <a:ln w="9525">
            <a:noFill/>
            <a:miter lim="800000"/>
            <a:headEnd/>
            <a:tailEnd/>
          </a:ln>
        </p:spPr>
        <p:txBody>
          <a:bodyPr>
            <a:spAutoFit/>
          </a:bodyPr>
          <a:lstStyle/>
          <a:p>
            <a:pPr algn="ctr" eaLnBrk="1" hangingPunct="1">
              <a:spcBef>
                <a:spcPct val="50000"/>
              </a:spcBef>
            </a:pPr>
            <a:r>
              <a:rPr lang="tr-TR" altLang="tr-TR" sz="1600" b="1" dirty="0">
                <a:latin typeface="Arial" pitchFamily="34" charset="0"/>
              </a:rPr>
              <a:t>İHALE USULÜ İLE YAPILAN ALIMLAR </a:t>
            </a:r>
            <a:r>
              <a:rPr lang="tr-TR" altLang="tr-TR" sz="1600" b="1" dirty="0" smtClean="0">
                <a:latin typeface="Arial" pitchFamily="34" charset="0"/>
              </a:rPr>
              <a:t>(2886) </a:t>
            </a:r>
            <a:endParaRPr lang="tr-TR" altLang="tr-TR" sz="1600" b="1" dirty="0">
              <a:latin typeface="Arial" pitchFamily="34" charset="0"/>
            </a:endParaRPr>
          </a:p>
        </p:txBody>
      </p:sp>
      <p:graphicFrame>
        <p:nvGraphicFramePr>
          <p:cNvPr id="8" name="7 Tablo"/>
          <p:cNvGraphicFramePr>
            <a:graphicFrameLocks noGrp="1"/>
          </p:cNvGraphicFramePr>
          <p:nvPr>
            <p:extLst>
              <p:ext uri="{D42A27DB-BD31-4B8C-83A1-F6EECF244321}">
                <p14:modId xmlns:p14="http://schemas.microsoft.com/office/powerpoint/2010/main" val="3994610454"/>
              </p:ext>
            </p:extLst>
          </p:nvPr>
        </p:nvGraphicFramePr>
        <p:xfrm>
          <a:off x="444618" y="1397001"/>
          <a:ext cx="11266413" cy="4189196"/>
        </p:xfrm>
        <a:graphic>
          <a:graphicData uri="http://schemas.openxmlformats.org/drawingml/2006/table">
            <a:tbl>
              <a:tblPr/>
              <a:tblGrid>
                <a:gridCol w="676667">
                  <a:extLst>
                    <a:ext uri="{9D8B030D-6E8A-4147-A177-3AD203B41FA5}">
                      <a16:colId xmlns:a16="http://schemas.microsoft.com/office/drawing/2014/main" val="20000"/>
                    </a:ext>
                  </a:extLst>
                </a:gridCol>
                <a:gridCol w="2458335">
                  <a:extLst>
                    <a:ext uri="{9D8B030D-6E8A-4147-A177-3AD203B41FA5}">
                      <a16:colId xmlns:a16="http://schemas.microsoft.com/office/drawing/2014/main" val="20001"/>
                    </a:ext>
                  </a:extLst>
                </a:gridCol>
                <a:gridCol w="1578892">
                  <a:extLst>
                    <a:ext uri="{9D8B030D-6E8A-4147-A177-3AD203B41FA5}">
                      <a16:colId xmlns:a16="http://schemas.microsoft.com/office/drawing/2014/main" val="20002"/>
                    </a:ext>
                  </a:extLst>
                </a:gridCol>
                <a:gridCol w="1230306">
                  <a:extLst>
                    <a:ext uri="{9D8B030D-6E8A-4147-A177-3AD203B41FA5}">
                      <a16:colId xmlns:a16="http://schemas.microsoft.com/office/drawing/2014/main" val="20003"/>
                    </a:ext>
                  </a:extLst>
                </a:gridCol>
                <a:gridCol w="1312326">
                  <a:extLst>
                    <a:ext uri="{9D8B030D-6E8A-4147-A177-3AD203B41FA5}">
                      <a16:colId xmlns:a16="http://schemas.microsoft.com/office/drawing/2014/main" val="20004"/>
                    </a:ext>
                  </a:extLst>
                </a:gridCol>
                <a:gridCol w="1966213">
                  <a:extLst>
                    <a:ext uri="{9D8B030D-6E8A-4147-A177-3AD203B41FA5}">
                      <a16:colId xmlns:a16="http://schemas.microsoft.com/office/drawing/2014/main" val="20005"/>
                    </a:ext>
                  </a:extLst>
                </a:gridCol>
                <a:gridCol w="2043674">
                  <a:extLst>
                    <a:ext uri="{9D8B030D-6E8A-4147-A177-3AD203B41FA5}">
                      <a16:colId xmlns:a16="http://schemas.microsoft.com/office/drawing/2014/main" val="20006"/>
                    </a:ext>
                  </a:extLst>
                </a:gridCol>
              </a:tblGrid>
              <a:tr h="2856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dirty="0" smtClean="0">
                          <a:ln>
                            <a:noFill/>
                          </a:ln>
                          <a:solidFill>
                            <a:srgbClr val="FFFFFF"/>
                          </a:solidFill>
                          <a:effectLst/>
                          <a:latin typeface="Gill Sans MT" charset="0"/>
                          <a:ea typeface="Times New Roman" pitchFamily="18" charset="0"/>
                          <a:cs typeface="Arial" pitchFamily="34" charset="0"/>
                        </a:rPr>
                        <a:t>S.N</a:t>
                      </a:r>
                      <a:endParaRPr kumimoji="0" lang="tr-TR" sz="5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dirty="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dirty="0" smtClean="0">
                          <a:ln>
                            <a:noFill/>
                          </a:ln>
                          <a:solidFill>
                            <a:srgbClr val="FFFFFF"/>
                          </a:solidFill>
                          <a:effectLst/>
                          <a:latin typeface="Gill Sans MT" charset="0"/>
                          <a:ea typeface="Times New Roman" pitchFamily="18" charset="0"/>
                          <a:cs typeface="Arial" pitchFamily="34" charset="0"/>
                        </a:rPr>
                        <a:t>HALE ADI</a:t>
                      </a:r>
                      <a:endParaRPr kumimoji="0" lang="tr-TR" sz="5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TAR.</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TÜRÜ</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USULÜ</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DURUMU</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SÖZ.TUTARI</a:t>
                      </a:r>
                      <a:endParaRPr kumimoji="0" lang="tr-TR" sz="5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extLst>
                  <a:ext uri="{0D108BD9-81ED-4DB2-BD59-A6C34878D82A}">
                    <a16:rowId xmlns:a16="http://schemas.microsoft.com/office/drawing/2014/main" val="10000"/>
                  </a:ext>
                </a:extLst>
              </a:tr>
              <a:tr h="6955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rPr>
                        <a:t>1</a:t>
                      </a: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61 KALEMDEN OLUŞAN TEMİZLİK MALZEMESİ ALIMI</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24.03.2020</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Mal</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AÇIK İHALE</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dirty="0" smtClean="0"/>
                        <a:t>Gerçekleşti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t>295.913,00TL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10001"/>
                  </a:ext>
                </a:extLst>
              </a:tr>
              <a:tr h="6955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Gill Sans MT" charset="0"/>
                          <a:ea typeface="Times New Roman" pitchFamily="18" charset="0"/>
                          <a:cs typeface="Arial" pitchFamily="34" charset="0"/>
                        </a:rPr>
                        <a:t>2</a:t>
                      </a:r>
                      <a:endPar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39 KALEMDEN OLUŞAN KIRTASİYE MALZEMESİ ALIMI</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pitchFamily="18" charset="0"/>
                          <a:cs typeface="Times New Roman" pitchFamily="18" charset="0"/>
                        </a:rPr>
                        <a:t>24.03.2020</a:t>
                      </a: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Mal</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AÇIK İHALE</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dirty="0" smtClean="0"/>
                        <a:t>Gerçekleşti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t>54.262,50TL</a:t>
                      </a:r>
                      <a:endParaRPr kumimoji="0" lang="tr-TR" sz="1200" b="0" i="0" u="none" strike="noStrike" cap="none" normalizeH="0" baseline="0" dirty="0" smtClean="0">
                        <a:ln>
                          <a:noFill/>
                        </a:ln>
                        <a:solidFill>
                          <a:schemeClr val="tx1"/>
                        </a:solidFill>
                        <a:effectLst/>
                        <a:latin typeface="Calibri" pitchFamily="34"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extLst>
                  <a:ext uri="{0D108BD9-81ED-4DB2-BD59-A6C34878D82A}">
                    <a16:rowId xmlns:a16="http://schemas.microsoft.com/office/drawing/2014/main" val="10002"/>
                  </a:ext>
                </a:extLst>
              </a:tr>
              <a:tr h="379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FF0000"/>
                          </a:solidFill>
                          <a:effectLst/>
                          <a:latin typeface="Gill Sans MT" charset="0"/>
                          <a:ea typeface="Times New Roman" pitchFamily="18" charset="0"/>
                          <a:cs typeface="Arial" pitchFamily="34" charset="0"/>
                        </a:rPr>
                        <a:t>3</a:t>
                      </a:r>
                      <a:endParaRPr kumimoji="0" lang="tr-TR" sz="12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2 KALEMDEN OLUŞAN ORİJİNAL TONER ALIMI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24.03.2020</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Mal</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AÇIK İHALE</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dirty="0" smtClean="0"/>
                        <a:t>Gerçekleşti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t>61.950,00TL</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10003"/>
                  </a:ext>
                </a:extLst>
              </a:tr>
              <a:tr h="4790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Gill Sans MT" charset="0"/>
                          <a:ea typeface="Times New Roman" pitchFamily="18" charset="0"/>
                          <a:cs typeface="Arial" pitchFamily="34" charset="0"/>
                        </a:rPr>
                        <a:t>4</a:t>
                      </a:r>
                      <a:endPar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100">
                          <a:effectLst/>
                          <a:latin typeface="Calibri" panose="020F0502020204030204" pitchFamily="34" charset="0"/>
                          <a:ea typeface="Calibri" panose="020F0502020204030204" pitchFamily="34" charset="0"/>
                          <a:cs typeface="Times New Roman" panose="02020603050405020304" pitchFamily="18" charset="0"/>
                        </a:rPr>
                        <a:t>2 KALEMDEN OLUŞAN KAĞIT ALIMI (A4,A3)</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24.03.2020</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Mal</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AÇIK İHALE</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dirty="0" smtClean="0"/>
                        <a:t>Gerçekleşti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t>74.800,00TL</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extLst>
                  <a:ext uri="{0D108BD9-81ED-4DB2-BD59-A6C34878D82A}">
                    <a16:rowId xmlns:a16="http://schemas.microsoft.com/office/drawing/2014/main" val="10004"/>
                  </a:ext>
                </a:extLst>
              </a:tr>
              <a:tr h="4790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FF0000"/>
                          </a:solidFill>
                          <a:effectLst/>
                          <a:latin typeface="Gill Sans MT" charset="0"/>
                          <a:ea typeface="Times New Roman" pitchFamily="18" charset="0"/>
                          <a:cs typeface="Arial" pitchFamily="34" charset="0"/>
                        </a:rPr>
                        <a:t>5</a:t>
                      </a:r>
                      <a:endParaRPr kumimoji="0" lang="tr-TR" sz="12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100">
                          <a:effectLst/>
                          <a:latin typeface="Calibri" panose="020F0502020204030204" pitchFamily="34" charset="0"/>
                          <a:ea typeface="Calibri" panose="020F0502020204030204" pitchFamily="34" charset="0"/>
                          <a:cs typeface="Times New Roman" panose="02020603050405020304" pitchFamily="18" charset="0"/>
                        </a:rPr>
                        <a:t>5 KALEMDEN OLUŞAN MUADİL TONER ALIMI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24.03.2020</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Mal</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AÇIK İHALE</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dirty="0" smtClean="0"/>
                        <a:t>Gerçekleşti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t>7.184,00TL</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10005"/>
                  </a:ext>
                </a:extLst>
              </a:tr>
              <a:tr h="6955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Gill Sans MT" charset="0"/>
                          <a:ea typeface="Times New Roman" pitchFamily="18" charset="0"/>
                          <a:cs typeface="Arial" pitchFamily="34" charset="0"/>
                        </a:rPr>
                        <a:t>6</a:t>
                      </a:r>
                      <a:endPar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2 KALEMDEN OLUŞAN AKARYAKIT ALIMI</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20.05.2020</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pitchFamily="18" charset="0"/>
                          <a:cs typeface="Times New Roman" pitchFamily="18" charset="0"/>
                        </a:rPr>
                        <a:t>Mal</a:t>
                      </a: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AÇIK İHALE</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1200" dirty="0" smtClean="0"/>
                        <a:t>Gerçekleşti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t>365.100,00TL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extLst>
                  <a:ext uri="{0D108BD9-81ED-4DB2-BD59-A6C34878D82A}">
                    <a16:rowId xmlns:a16="http://schemas.microsoft.com/office/drawing/2014/main" val="10006"/>
                  </a:ext>
                </a:extLst>
              </a:tr>
              <a:tr h="4790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FF0000"/>
                          </a:solidFill>
                          <a:effectLst/>
                          <a:latin typeface="Gill Sans MT" charset="0"/>
                          <a:ea typeface="Times New Roman" pitchFamily="18" charset="0"/>
                          <a:cs typeface="Arial" pitchFamily="34" charset="0"/>
                        </a:rPr>
                        <a:t>7</a:t>
                      </a:r>
                      <a:endParaRPr kumimoji="0" lang="tr-TR" sz="12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20 KALEMDEN OLUŞAN DAMLA SULAMA SİSTEMİ MAL ALIMI</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04.06.2020</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1200" b="0" i="0" u="none" strike="noStrike" cap="none" normalizeH="0" baseline="0" dirty="0" smtClean="0">
                          <a:ln>
                            <a:noFill/>
                          </a:ln>
                          <a:solidFill>
                            <a:schemeClr val="tx1"/>
                          </a:solidFill>
                          <a:effectLst/>
                          <a:latin typeface="+mn-lt"/>
                          <a:cs typeface="+mn-cs"/>
                        </a:rPr>
                        <a:t>Mal</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AÇIK İHALE</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tr-TR" sz="1200" dirty="0" smtClean="0"/>
                        <a:t>Gerçekleşti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t>138.472,50TL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638530839"/>
              </p:ext>
            </p:extLst>
          </p:nvPr>
        </p:nvGraphicFramePr>
        <p:xfrm>
          <a:off x="773084" y="1463039"/>
          <a:ext cx="11331529" cy="2444020"/>
        </p:xfrm>
        <a:graphic>
          <a:graphicData uri="http://schemas.openxmlformats.org/drawingml/2006/table">
            <a:tbl>
              <a:tblPr/>
              <a:tblGrid>
                <a:gridCol w="680578">
                  <a:extLst>
                    <a:ext uri="{9D8B030D-6E8A-4147-A177-3AD203B41FA5}">
                      <a16:colId xmlns:a16="http://schemas.microsoft.com/office/drawing/2014/main" val="498706467"/>
                    </a:ext>
                  </a:extLst>
                </a:gridCol>
                <a:gridCol w="2472543">
                  <a:extLst>
                    <a:ext uri="{9D8B030D-6E8A-4147-A177-3AD203B41FA5}">
                      <a16:colId xmlns:a16="http://schemas.microsoft.com/office/drawing/2014/main" val="4228716264"/>
                    </a:ext>
                  </a:extLst>
                </a:gridCol>
                <a:gridCol w="1588017">
                  <a:extLst>
                    <a:ext uri="{9D8B030D-6E8A-4147-A177-3AD203B41FA5}">
                      <a16:colId xmlns:a16="http://schemas.microsoft.com/office/drawing/2014/main" val="1968421666"/>
                    </a:ext>
                  </a:extLst>
                </a:gridCol>
                <a:gridCol w="1237417">
                  <a:extLst>
                    <a:ext uri="{9D8B030D-6E8A-4147-A177-3AD203B41FA5}">
                      <a16:colId xmlns:a16="http://schemas.microsoft.com/office/drawing/2014/main" val="3741228796"/>
                    </a:ext>
                  </a:extLst>
                </a:gridCol>
                <a:gridCol w="1319911">
                  <a:extLst>
                    <a:ext uri="{9D8B030D-6E8A-4147-A177-3AD203B41FA5}">
                      <a16:colId xmlns:a16="http://schemas.microsoft.com/office/drawing/2014/main" val="4204874033"/>
                    </a:ext>
                  </a:extLst>
                </a:gridCol>
                <a:gridCol w="1977577">
                  <a:extLst>
                    <a:ext uri="{9D8B030D-6E8A-4147-A177-3AD203B41FA5}">
                      <a16:colId xmlns:a16="http://schemas.microsoft.com/office/drawing/2014/main" val="2043664665"/>
                    </a:ext>
                  </a:extLst>
                </a:gridCol>
                <a:gridCol w="2055486">
                  <a:extLst>
                    <a:ext uri="{9D8B030D-6E8A-4147-A177-3AD203B41FA5}">
                      <a16:colId xmlns:a16="http://schemas.microsoft.com/office/drawing/2014/main" val="1620831155"/>
                    </a:ext>
                  </a:extLst>
                </a:gridCol>
              </a:tblGrid>
              <a:tr h="3354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dirty="0" smtClean="0">
                          <a:ln>
                            <a:noFill/>
                          </a:ln>
                          <a:solidFill>
                            <a:srgbClr val="FFFFFF"/>
                          </a:solidFill>
                          <a:effectLst/>
                          <a:latin typeface="Gill Sans MT" charset="0"/>
                          <a:ea typeface="Times New Roman" pitchFamily="18" charset="0"/>
                          <a:cs typeface="Arial" pitchFamily="34" charset="0"/>
                        </a:rPr>
                        <a:t>S.N</a:t>
                      </a:r>
                      <a:endParaRPr kumimoji="0" lang="tr-TR" sz="5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dirty="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dirty="0" smtClean="0">
                          <a:ln>
                            <a:noFill/>
                          </a:ln>
                          <a:solidFill>
                            <a:srgbClr val="FFFFFF"/>
                          </a:solidFill>
                          <a:effectLst/>
                          <a:latin typeface="Gill Sans MT" charset="0"/>
                          <a:ea typeface="Times New Roman" pitchFamily="18" charset="0"/>
                          <a:cs typeface="Arial" pitchFamily="34" charset="0"/>
                        </a:rPr>
                        <a:t>HALE ADI</a:t>
                      </a:r>
                      <a:endParaRPr kumimoji="0" lang="tr-TR" sz="5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TAR.</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TÜRÜ</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USULÜ</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DURUMU</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SÖZ.TUTARI</a:t>
                      </a:r>
                      <a:endParaRPr kumimoji="0" lang="tr-TR" sz="5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extLst>
                  <a:ext uri="{0D108BD9-81ED-4DB2-BD59-A6C34878D82A}">
                    <a16:rowId xmlns:a16="http://schemas.microsoft.com/office/drawing/2014/main" val="715196068"/>
                  </a:ext>
                </a:extLst>
              </a:tr>
              <a:tr h="816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8</a:t>
                      </a: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tr-TR" sz="1100" dirty="0" smtClean="0">
                          <a:effectLst/>
                          <a:latin typeface="Calibri" panose="020F0502020204030204" pitchFamily="34" charset="0"/>
                          <a:ea typeface="Calibri" panose="020F0502020204030204" pitchFamily="34" charset="0"/>
                          <a:cs typeface="Times New Roman" panose="02020603050405020304" pitchFamily="18" charset="0"/>
                        </a:rPr>
                        <a:t>Kömür</a:t>
                      </a:r>
                      <a:r>
                        <a:rPr lang="tr-TR" sz="1100" baseline="0" dirty="0" smtClean="0">
                          <a:effectLst/>
                          <a:latin typeface="Calibri" panose="020F0502020204030204" pitchFamily="34" charset="0"/>
                          <a:ea typeface="Calibri" panose="020F0502020204030204" pitchFamily="34" charset="0"/>
                          <a:cs typeface="Times New Roman" panose="02020603050405020304" pitchFamily="18" charset="0"/>
                        </a:rPr>
                        <a:t> ALIMI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06.08.2020</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Mal</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AÇIK İHALE</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dirty="0" smtClean="0"/>
                        <a:t>Gerçekleşti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t>122.590,00TL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3758686828"/>
                  </a:ext>
                </a:extLst>
              </a:tr>
              <a:tr h="816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C00000"/>
                          </a:solidFill>
                          <a:effectLst/>
                          <a:latin typeface="Gill Sans MT" charset="0"/>
                          <a:ea typeface="Times New Roman" pitchFamily="18" charset="0"/>
                          <a:cs typeface="Arial" pitchFamily="34" charset="0"/>
                        </a:rPr>
                        <a:t>9</a:t>
                      </a:r>
                      <a:endParaRPr kumimoji="0" lang="tr-TR" sz="12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100" dirty="0" smtClean="0">
                          <a:effectLst/>
                          <a:latin typeface="Calibri" panose="020F0502020204030204" pitchFamily="34" charset="0"/>
                          <a:ea typeface="Calibri" panose="020F0502020204030204" pitchFamily="34" charset="0"/>
                          <a:cs typeface="Times New Roman" panose="02020603050405020304" pitchFamily="18" charset="0"/>
                        </a:rPr>
                        <a:t>3</a:t>
                      </a:r>
                      <a:r>
                        <a:rPr lang="tr-TR" sz="1100" baseline="0" dirty="0" smtClean="0">
                          <a:effectLst/>
                          <a:latin typeface="Calibri" panose="020F0502020204030204" pitchFamily="34" charset="0"/>
                          <a:ea typeface="Calibri" panose="020F0502020204030204" pitchFamily="34" charset="0"/>
                          <a:cs typeface="Times New Roman" panose="02020603050405020304" pitchFamily="18" charset="0"/>
                        </a:rPr>
                        <a:t> KALEMDEN OLUŞAN LABORATUVAR ALIMI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09.11.2020</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Mal</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AÇIK İHALE</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dirty="0" smtClean="0"/>
                        <a:t>Gerçekleşti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t>225.800,00TL</a:t>
                      </a:r>
                      <a:endParaRPr kumimoji="0" lang="tr-TR" sz="1200" b="0" i="0" u="none" strike="noStrike" cap="none" normalizeH="0" baseline="0" dirty="0" smtClean="0">
                        <a:ln>
                          <a:noFill/>
                        </a:ln>
                        <a:solidFill>
                          <a:schemeClr val="tx1"/>
                        </a:solidFill>
                        <a:effectLst/>
                        <a:latin typeface="Calibri" pitchFamily="34"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extLst>
                  <a:ext uri="{0D108BD9-81ED-4DB2-BD59-A6C34878D82A}">
                    <a16:rowId xmlns:a16="http://schemas.microsoft.com/office/drawing/2014/main" val="3727593289"/>
                  </a:ext>
                </a:extLst>
              </a:tr>
              <a:tr h="4750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Gill Sans MT" charset="0"/>
                          <a:ea typeface="Times New Roman" pitchFamily="18" charset="0"/>
                          <a:cs typeface="Arial" pitchFamily="34" charset="0"/>
                        </a:rPr>
                        <a:t>10</a:t>
                      </a:r>
                      <a:endPar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100" dirty="0" smtClean="0">
                          <a:effectLst/>
                          <a:latin typeface="Calibri" panose="020F0502020204030204" pitchFamily="34" charset="0"/>
                          <a:ea typeface="Calibri" panose="020F0502020204030204" pitchFamily="34" charset="0"/>
                          <a:cs typeface="Times New Roman" panose="02020603050405020304" pitchFamily="18" charset="0"/>
                        </a:rPr>
                        <a:t>21</a:t>
                      </a:r>
                      <a:r>
                        <a:rPr lang="tr-TR" sz="1100" baseline="0" dirty="0" smtClean="0">
                          <a:effectLst/>
                          <a:latin typeface="Calibri" panose="020F0502020204030204" pitchFamily="34" charset="0"/>
                          <a:ea typeface="Calibri" panose="020F0502020204030204" pitchFamily="34" charset="0"/>
                          <a:cs typeface="Times New Roman" panose="02020603050405020304" pitchFamily="18" charset="0"/>
                        </a:rPr>
                        <a:t> KALEMDEN OLUŞAN KIŞLIK VE YAZLIK GÜVENLİK ELBİSESİ ALIMI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t>23.11.2020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dirty="0" smtClean="0"/>
                        <a:t>Mal</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mn-lt"/>
                          <a:cs typeface="+mn-cs"/>
                        </a:rPr>
                        <a:t>AÇIK İHALE</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200" dirty="0" smtClean="0"/>
                        <a:t>Gerçekleşti </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tr-TR" sz="1200" dirty="0" smtClean="0"/>
                        <a:t>118.012,00TL</a:t>
                      </a:r>
                      <a:endParaRPr kumimoji="0" lang="tr-TR"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3138305230"/>
                  </a:ext>
                </a:extLst>
              </a:tr>
            </a:tbl>
          </a:graphicData>
        </a:graphic>
      </p:graphicFrame>
    </p:spTree>
    <p:extLst>
      <p:ext uri="{BB962C8B-B14F-4D97-AF65-F5344CB8AC3E}">
        <p14:creationId xmlns:p14="http://schemas.microsoft.com/office/powerpoint/2010/main" val="1148376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2"/>
          <p:cNvSpPr>
            <a:spLocks noGrp="1" noChangeArrowheads="1"/>
          </p:cNvSpPr>
          <p:nvPr>
            <p:ph type="sldNum" sz="quarter" idx="12"/>
          </p:nvPr>
        </p:nvSpPr>
        <p:spPr bwMode="auto">
          <a:noFill/>
          <a:ln>
            <a:miter lim="800000"/>
            <a:headEnd/>
            <a:tailEnd/>
          </a:ln>
        </p:spPr>
        <p:txBody>
          <a:bodyPr/>
          <a:lstStyle/>
          <a:p>
            <a:fld id="{0C96A0CC-11DD-4589-8AFD-5BA40DEC01F8}" type="slidenum">
              <a:rPr lang="tr-TR" altLang="tr-TR" smtClean="0"/>
              <a:pPr/>
              <a:t>18</a:t>
            </a:fld>
            <a:endParaRPr lang="tr-TR" altLang="tr-TR" smtClean="0"/>
          </a:p>
        </p:txBody>
      </p:sp>
      <p:sp>
        <p:nvSpPr>
          <p:cNvPr id="28677" name="Text Box 466"/>
          <p:cNvSpPr txBox="1">
            <a:spLocks noChangeArrowheads="1"/>
          </p:cNvSpPr>
          <p:nvPr/>
        </p:nvSpPr>
        <p:spPr bwMode="auto">
          <a:xfrm>
            <a:off x="215786" y="677607"/>
            <a:ext cx="10170584" cy="338137"/>
          </a:xfrm>
          <a:prstGeom prst="rect">
            <a:avLst/>
          </a:prstGeom>
          <a:noFill/>
          <a:ln w="9525">
            <a:noFill/>
            <a:miter lim="800000"/>
            <a:headEnd/>
            <a:tailEnd/>
          </a:ln>
        </p:spPr>
        <p:txBody>
          <a:bodyPr>
            <a:spAutoFit/>
          </a:bodyPr>
          <a:lstStyle/>
          <a:p>
            <a:pPr algn="ctr" eaLnBrk="1" hangingPunct="1">
              <a:spcBef>
                <a:spcPct val="50000"/>
              </a:spcBef>
            </a:pPr>
            <a:r>
              <a:rPr lang="tr-TR" altLang="tr-TR" sz="1600" b="1" dirty="0">
                <a:latin typeface="Arial" pitchFamily="34" charset="0"/>
              </a:rPr>
              <a:t>22/D DOĞRUDAN TEMİN İLE YAPILAN ALIMLAR</a:t>
            </a:r>
          </a:p>
        </p:txBody>
      </p:sp>
      <p:graphicFrame>
        <p:nvGraphicFramePr>
          <p:cNvPr id="9" name="Group 74"/>
          <p:cNvGraphicFramePr>
            <a:graphicFrameLocks/>
          </p:cNvGraphicFramePr>
          <p:nvPr>
            <p:extLst>
              <p:ext uri="{D42A27DB-BD31-4B8C-83A1-F6EECF244321}">
                <p14:modId xmlns:p14="http://schemas.microsoft.com/office/powerpoint/2010/main" val="4253257837"/>
              </p:ext>
            </p:extLst>
          </p:nvPr>
        </p:nvGraphicFramePr>
        <p:xfrm>
          <a:off x="1182760" y="1934520"/>
          <a:ext cx="9697076" cy="2705169"/>
        </p:xfrm>
        <a:graphic>
          <a:graphicData uri="http://schemas.openxmlformats.org/drawingml/2006/table">
            <a:tbl>
              <a:tblPr/>
              <a:tblGrid>
                <a:gridCol w="1632181">
                  <a:extLst>
                    <a:ext uri="{9D8B030D-6E8A-4147-A177-3AD203B41FA5}">
                      <a16:colId xmlns:a16="http://schemas.microsoft.com/office/drawing/2014/main" val="20000"/>
                    </a:ext>
                  </a:extLst>
                </a:gridCol>
                <a:gridCol w="1632181">
                  <a:extLst>
                    <a:ext uri="{9D8B030D-6E8A-4147-A177-3AD203B41FA5}">
                      <a16:colId xmlns:a16="http://schemas.microsoft.com/office/drawing/2014/main" val="20001"/>
                    </a:ext>
                  </a:extLst>
                </a:gridCol>
                <a:gridCol w="3360373">
                  <a:extLst>
                    <a:ext uri="{9D8B030D-6E8A-4147-A177-3AD203B41FA5}">
                      <a16:colId xmlns:a16="http://schemas.microsoft.com/office/drawing/2014/main" val="20002"/>
                    </a:ext>
                  </a:extLst>
                </a:gridCol>
                <a:gridCol w="3072341">
                  <a:extLst>
                    <a:ext uri="{9D8B030D-6E8A-4147-A177-3AD203B41FA5}">
                      <a16:colId xmlns:a16="http://schemas.microsoft.com/office/drawing/2014/main" val="20003"/>
                    </a:ext>
                  </a:extLst>
                </a:gridCol>
              </a:tblGrid>
              <a:tr h="94485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800" b="1" i="0" u="none" strike="noStrike" kern="1200" cap="none" normalizeH="0" baseline="0" dirty="0" smtClean="0">
                          <a:ln>
                            <a:noFill/>
                          </a:ln>
                          <a:solidFill>
                            <a:schemeClr val="tx1"/>
                          </a:solidFill>
                          <a:effectLst/>
                          <a:latin typeface="+mn-lt"/>
                          <a:ea typeface="+mn-ea"/>
                          <a:cs typeface="+mn-cs"/>
                        </a:rPr>
                        <a:t>01.01.2020/31.12.2020</a:t>
                      </a: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endParaRPr kumimoji="0" lang="tr-TR" sz="1400" b="0" i="0" u="none" strike="noStrike" kern="1200" cap="none" normalizeH="0" baseline="0" dirty="0" smtClean="0">
                        <a:ln>
                          <a:noFill/>
                        </a:ln>
                        <a:solidFill>
                          <a:schemeClr val="tx1"/>
                        </a:solidFill>
                        <a:effectLst/>
                        <a:latin typeface="+mn-lt"/>
                        <a:ea typeface="+mn-ea"/>
                        <a:cs typeface="+mn-cs"/>
                      </a:endParaRPr>
                    </a:p>
                  </a:txBody>
                  <a:tcPr marL="91438" marR="91438"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8880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Sıra</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Adet</a:t>
                      </a: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Türü</a:t>
                      </a: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Tutar</a:t>
                      </a: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1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1</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tr-TR" dirty="0" smtClean="0"/>
                        <a:t>41</a:t>
                      </a:r>
                      <a:endParaRPr lang="tr-TR" dirty="0"/>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Mal</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456.384,48</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2</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tr-TR" dirty="0" smtClean="0"/>
                        <a:t>5</a:t>
                      </a:r>
                      <a:endParaRPr lang="tr-TR" dirty="0"/>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Hizmet</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60.739,87</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1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TOPLAM</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46</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1" kern="1200" dirty="0" smtClean="0">
                        <a:solidFill>
                          <a:schemeClr val="tx1"/>
                        </a:solidFill>
                        <a:latin typeface="Arial" charset="0"/>
                        <a:ea typeface="+mn-ea"/>
                        <a:cs typeface="+mn-cs"/>
                      </a:endParaRP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517.124,35</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ctrTitle"/>
          </p:nvPr>
        </p:nvSpPr>
        <p:spPr bwMode="auto">
          <a:xfrm>
            <a:off x="1545225" y="4170750"/>
            <a:ext cx="9791700" cy="1222375"/>
          </a:xfrm>
        </p:spPr>
        <p:txBody>
          <a:bodyPr vert="horz" wrap="square" lIns="91440" tIns="45720" rIns="91440" bIns="45720" numCol="1" anchorCtr="0" compatLnSpc="1">
            <a:prstTxWarp prst="textNoShape">
              <a:avLst/>
            </a:prstTxWarp>
            <a:normAutofit/>
          </a:bodyPr>
          <a:lstStyle/>
          <a:p>
            <a:pPr algn="just" eaLnBrk="1" fontAlgn="auto" hangingPunct="1">
              <a:spcAft>
                <a:spcPts val="0"/>
              </a:spcAft>
              <a:defRPr/>
            </a:pPr>
            <a:r>
              <a:rPr lang="tr-TR" sz="1600" b="1" dirty="0" smtClean="0">
                <a:solidFill>
                  <a:schemeClr val="tx1"/>
                </a:solidFill>
                <a:effectLst/>
                <a:cs typeface="Arial" pitchFamily="34" charset="0"/>
              </a:rPr>
              <a:t>Alımlar yıllık olarak açık ihale ile yapılmakta, ATOS (Akaryakıt Tüketim Otomasyon Sistemi), araçlara kart takılarak ve Garaj Amirliğinin kontrolü altında gerçekleştirilmektedir. 79.177,046 </a:t>
            </a:r>
            <a:r>
              <a:rPr lang="tr-TR" sz="1600" b="1" dirty="0" err="1" smtClean="0">
                <a:solidFill>
                  <a:schemeClr val="tx1"/>
                </a:solidFill>
                <a:effectLst/>
                <a:cs typeface="Arial" pitchFamily="34" charset="0"/>
              </a:rPr>
              <a:t>lt</a:t>
            </a:r>
            <a:r>
              <a:rPr lang="tr-TR" sz="1600" b="1" dirty="0" smtClean="0">
                <a:solidFill>
                  <a:schemeClr val="tx1"/>
                </a:solidFill>
                <a:effectLst/>
                <a:cs typeface="Arial" pitchFamily="34" charset="0"/>
              </a:rPr>
              <a:t> Motorin ve 12.818,04 </a:t>
            </a:r>
            <a:r>
              <a:rPr lang="tr-TR" sz="1600" b="1" dirty="0" err="1" smtClean="0">
                <a:solidFill>
                  <a:schemeClr val="tx1"/>
                </a:solidFill>
                <a:effectLst/>
                <a:cs typeface="Arial" pitchFamily="34" charset="0"/>
              </a:rPr>
              <a:t>lt</a:t>
            </a:r>
            <a:r>
              <a:rPr lang="tr-TR" sz="1600" b="1" dirty="0" smtClean="0">
                <a:solidFill>
                  <a:schemeClr val="tx1"/>
                </a:solidFill>
                <a:effectLst/>
                <a:cs typeface="Arial" pitchFamily="34" charset="0"/>
              </a:rPr>
              <a:t> Benzin 2020 yılında tüketilmiştir. (Bu yakıtın </a:t>
            </a:r>
            <a:r>
              <a:rPr lang="tr-TR" sz="1600" b="1" dirty="0" smtClean="0">
                <a:solidFill>
                  <a:srgbClr val="FF0000"/>
                </a:solidFill>
                <a:cs typeface="Arial" pitchFamily="34" charset="0"/>
              </a:rPr>
              <a:t>22.078,67</a:t>
            </a:r>
            <a:r>
              <a:rPr lang="tr-TR" sz="1600" b="1" dirty="0" smtClean="0">
                <a:solidFill>
                  <a:schemeClr val="tx1"/>
                </a:solidFill>
                <a:effectLst/>
                <a:cs typeface="Arial" pitchFamily="34" charset="0"/>
              </a:rPr>
              <a:t> </a:t>
            </a:r>
            <a:r>
              <a:rPr lang="tr-TR" sz="1600" b="1" dirty="0" err="1" smtClean="0">
                <a:solidFill>
                  <a:schemeClr val="tx1"/>
                </a:solidFill>
                <a:effectLst/>
                <a:cs typeface="Arial" pitchFamily="34" charset="0"/>
              </a:rPr>
              <a:t>lt</a:t>
            </a:r>
            <a:r>
              <a:rPr lang="tr-TR" sz="1600" b="1" dirty="0" smtClean="0">
                <a:solidFill>
                  <a:schemeClr val="tx1"/>
                </a:solidFill>
                <a:effectLst/>
                <a:cs typeface="Arial" pitchFamily="34" charset="0"/>
              </a:rPr>
              <a:t>’ i jeneratör ve çim biçme makinelerinde kullanılmıştır)</a:t>
            </a:r>
            <a:endParaRPr lang="tr-TR" sz="1600" b="1" dirty="0" smtClean="0">
              <a:solidFill>
                <a:schemeClr val="tx1"/>
              </a:solidFill>
              <a:effectLst/>
            </a:endParaRPr>
          </a:p>
        </p:txBody>
      </p:sp>
      <p:sp>
        <p:nvSpPr>
          <p:cNvPr id="30723" name="Rectangle 22"/>
          <p:cNvSpPr>
            <a:spLocks noGrp="1" noChangeArrowheads="1"/>
          </p:cNvSpPr>
          <p:nvPr>
            <p:ph type="sldNum" sz="quarter" idx="12"/>
          </p:nvPr>
        </p:nvSpPr>
        <p:spPr bwMode="auto">
          <a:noFill/>
          <a:ln>
            <a:miter lim="800000"/>
            <a:headEnd/>
            <a:tailEnd/>
          </a:ln>
        </p:spPr>
        <p:txBody>
          <a:bodyPr/>
          <a:lstStyle/>
          <a:p>
            <a:fld id="{DCCFBAED-D3EB-4AA3-9F6F-7AEA1B11AD42}" type="slidenum">
              <a:rPr lang="tr-TR" altLang="tr-TR" smtClean="0"/>
              <a:pPr/>
              <a:t>19</a:t>
            </a:fld>
            <a:endParaRPr lang="tr-TR" altLang="tr-TR" smtClean="0"/>
          </a:p>
        </p:txBody>
      </p:sp>
      <p:graphicFrame>
        <p:nvGraphicFramePr>
          <p:cNvPr id="77180" name="Group 380"/>
          <p:cNvGraphicFramePr>
            <a:graphicFrameLocks noGrp="1"/>
          </p:cNvGraphicFramePr>
          <p:nvPr>
            <p:ph sz="half" idx="4294967295"/>
            <p:extLst>
              <p:ext uri="{D42A27DB-BD31-4B8C-83A1-F6EECF244321}">
                <p14:modId xmlns:p14="http://schemas.microsoft.com/office/powerpoint/2010/main" val="887715509"/>
              </p:ext>
            </p:extLst>
          </p:nvPr>
        </p:nvGraphicFramePr>
        <p:xfrm>
          <a:off x="1085393" y="2013853"/>
          <a:ext cx="10081682" cy="1982786"/>
        </p:xfrm>
        <a:graphic>
          <a:graphicData uri="http://schemas.openxmlformats.org/drawingml/2006/table">
            <a:tbl>
              <a:tblPr/>
              <a:tblGrid>
                <a:gridCol w="4437600">
                  <a:extLst>
                    <a:ext uri="{9D8B030D-6E8A-4147-A177-3AD203B41FA5}">
                      <a16:colId xmlns:a16="http://schemas.microsoft.com/office/drawing/2014/main" val="20000"/>
                    </a:ext>
                  </a:extLst>
                </a:gridCol>
                <a:gridCol w="2822041">
                  <a:extLst>
                    <a:ext uri="{9D8B030D-6E8A-4147-A177-3AD203B41FA5}">
                      <a16:colId xmlns:a16="http://schemas.microsoft.com/office/drawing/2014/main" val="20001"/>
                    </a:ext>
                  </a:extLst>
                </a:gridCol>
                <a:gridCol w="2822041">
                  <a:extLst>
                    <a:ext uri="{9D8B030D-6E8A-4147-A177-3AD203B41FA5}">
                      <a16:colId xmlns:a16="http://schemas.microsoft.com/office/drawing/2014/main" val="20002"/>
                    </a:ext>
                  </a:extLst>
                </a:gridCol>
              </a:tblGrid>
              <a:tr h="518121">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mj-lt"/>
                          <a:cs typeface="Arial" charset="0"/>
                        </a:rPr>
                        <a:t>Akaryakıt Alımı </a:t>
                      </a:r>
                      <a:endParaRPr kumimoji="0" lang="tr-TR" sz="1400" b="0" i="0" u="none" strike="noStrike" cap="none" normalizeH="0" baseline="0" dirty="0" smtClean="0">
                        <a:ln>
                          <a:noFill/>
                        </a:ln>
                        <a:solidFill>
                          <a:schemeClr val="tx1"/>
                        </a:solidFill>
                        <a:effectLst/>
                        <a:latin typeface="+mj-lt"/>
                      </a:endParaRPr>
                    </a:p>
                  </a:txBody>
                  <a:tcPr marL="121927" marR="121927"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cap="none" normalizeH="0" baseline="0" dirty="0" smtClean="0">
                          <a:ln>
                            <a:noFill/>
                          </a:ln>
                          <a:solidFill>
                            <a:schemeClr val="tx1"/>
                          </a:solidFill>
                          <a:effectLst/>
                          <a:latin typeface="+mj-lt"/>
                          <a:cs typeface="Arial" charset="0"/>
                        </a:rPr>
                        <a:t>2019</a:t>
                      </a:r>
                      <a:endParaRPr kumimoji="0" lang="tr-TR" sz="1400" b="0" i="0" u="none" strike="noStrike" cap="none" normalizeH="0" baseline="0" dirty="0" smtClean="0">
                        <a:ln>
                          <a:noFill/>
                        </a:ln>
                        <a:solidFill>
                          <a:schemeClr val="tx1"/>
                        </a:solidFill>
                        <a:effectLst/>
                        <a:latin typeface="+mj-lt"/>
                      </a:endParaRPr>
                    </a:p>
                  </a:txBody>
                  <a:tcPr marL="121927" marR="121927"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cap="none" normalizeH="0" baseline="0" dirty="0" smtClean="0">
                          <a:ln>
                            <a:noFill/>
                          </a:ln>
                          <a:solidFill>
                            <a:schemeClr val="tx1"/>
                          </a:solidFill>
                          <a:effectLst/>
                          <a:latin typeface="+mj-lt"/>
                          <a:cs typeface="Arial" charset="0"/>
                        </a:rPr>
                        <a:t>2020</a:t>
                      </a:r>
                      <a:endParaRPr kumimoji="0" lang="tr-TR" sz="1400" b="0" i="0" u="none" strike="noStrike" cap="none" normalizeH="0" baseline="0" dirty="0" smtClean="0">
                        <a:ln>
                          <a:noFill/>
                        </a:ln>
                        <a:solidFill>
                          <a:schemeClr val="tx1"/>
                        </a:solidFill>
                        <a:effectLst/>
                        <a:latin typeface="+mj-lt"/>
                      </a:endParaRPr>
                    </a:p>
                  </a:txBody>
                  <a:tcPr marL="121927" marR="121927"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0"/>
                  </a:ext>
                </a:extLst>
              </a:tr>
              <a:tr h="49509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charset="0"/>
                          <a:cs typeface="Arial" charset="0"/>
                        </a:rPr>
                        <a:t>Motorin</a:t>
                      </a:r>
                      <a:endParaRPr kumimoji="0" lang="tr-TR" sz="1200" b="0" i="0" u="none" strike="noStrike" cap="none" normalizeH="0" baseline="0" dirty="0" smtClean="0">
                        <a:ln>
                          <a:noFill/>
                        </a:ln>
                        <a:solidFill>
                          <a:schemeClr val="tx1"/>
                        </a:solidFill>
                        <a:effectLst/>
                        <a:latin typeface="Garamond" pitchFamily="18" charset="0"/>
                      </a:endParaRPr>
                    </a:p>
                  </a:txBody>
                  <a:tcPr marL="121927" marR="121927"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tr-TR" dirty="0" smtClean="0"/>
                        <a:t>79.177,46 </a:t>
                      </a:r>
                      <a:r>
                        <a:rPr lang="tr-TR" dirty="0" err="1" smtClean="0"/>
                        <a:t>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r>
                        <a:rPr lang="tr-TR" dirty="0" smtClean="0"/>
                        <a:t>49.805,03 </a:t>
                      </a:r>
                      <a:r>
                        <a:rPr lang="tr-TR" dirty="0" err="1" smtClean="0"/>
                        <a:t>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1"/>
                  </a:ext>
                </a:extLst>
              </a:tr>
              <a:tr h="49351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charset="0"/>
                          <a:cs typeface="Arial" charset="0"/>
                        </a:rPr>
                        <a:t>Kurşunsuz Benzin</a:t>
                      </a:r>
                      <a:endParaRPr kumimoji="0" lang="tr-TR" sz="1200" b="0" i="0" u="none" strike="noStrike" cap="none" normalizeH="0" baseline="0" dirty="0" smtClean="0">
                        <a:ln>
                          <a:noFill/>
                        </a:ln>
                        <a:solidFill>
                          <a:schemeClr val="tx1"/>
                        </a:solidFill>
                        <a:effectLst/>
                        <a:latin typeface="Garamond" pitchFamily="18" charset="0"/>
                      </a:endParaRPr>
                    </a:p>
                  </a:txBody>
                  <a:tcPr marL="121927" marR="121927"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tr-TR" dirty="0" smtClean="0"/>
                        <a:t>12.818,04 </a:t>
                      </a:r>
                      <a:r>
                        <a:rPr lang="tr-TR" dirty="0" err="1" smtClean="0"/>
                        <a:t>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r>
                        <a:rPr lang="tr-TR" dirty="0" smtClean="0"/>
                        <a:t>9.720,92 </a:t>
                      </a:r>
                      <a:r>
                        <a:rPr lang="tr-TR" dirty="0" err="1" smtClean="0"/>
                        <a:t>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2"/>
                  </a:ext>
                </a:extLst>
              </a:tr>
              <a:tr h="47605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charset="0"/>
                          <a:cs typeface="Arial" charset="0"/>
                        </a:rPr>
                        <a:t>Toplam Miktarı </a:t>
                      </a:r>
                      <a:endParaRPr kumimoji="0" lang="tr-TR" sz="1200" b="0" i="0" u="none" strike="noStrike" cap="none" normalizeH="0" baseline="0" dirty="0" smtClean="0">
                        <a:ln>
                          <a:noFill/>
                        </a:ln>
                        <a:solidFill>
                          <a:schemeClr val="tx1"/>
                        </a:solidFill>
                        <a:effectLst/>
                        <a:latin typeface="Garamond" pitchFamily="18" charset="0"/>
                      </a:endParaRPr>
                    </a:p>
                  </a:txBody>
                  <a:tcPr marL="121927" marR="121927"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tr-TR" dirty="0" smtClean="0"/>
                        <a:t>91.995,50 </a:t>
                      </a:r>
                      <a:r>
                        <a:rPr lang="tr-TR" dirty="0" err="1" smtClean="0"/>
                        <a:t>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r>
                        <a:rPr lang="tr-TR" dirty="0" smtClean="0"/>
                        <a:t>59.525,95 </a:t>
                      </a:r>
                      <a:r>
                        <a:rPr lang="tr-TR" dirty="0" err="1" smtClean="0"/>
                        <a:t>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3"/>
                  </a:ext>
                </a:extLst>
              </a:tr>
            </a:tbl>
          </a:graphicData>
        </a:graphic>
      </p:graphicFrame>
      <p:sp>
        <p:nvSpPr>
          <p:cNvPr id="30748" name="Rectangle 36"/>
          <p:cNvSpPr>
            <a:spLocks noChangeArrowheads="1"/>
          </p:cNvSpPr>
          <p:nvPr/>
        </p:nvSpPr>
        <p:spPr bwMode="auto">
          <a:xfrm>
            <a:off x="1583267" y="4365626"/>
            <a:ext cx="10274300" cy="1800225"/>
          </a:xfrm>
          <a:prstGeom prst="rect">
            <a:avLst/>
          </a:prstGeom>
          <a:noFill/>
          <a:ln w="9525">
            <a:noFill/>
            <a:miter lim="800000"/>
            <a:headEnd/>
            <a:tailEnd/>
          </a:ln>
        </p:spPr>
        <p:txBody>
          <a:bodyPr anchor="ctr" anchorCtr="1"/>
          <a:lstStyle/>
          <a:p>
            <a:pPr algn="ctr"/>
            <a:endParaRPr lang="tr-TR" altLang="tr-TR" sz="2800" b="1">
              <a:solidFill>
                <a:schemeClr val="tx2"/>
              </a:solidFill>
            </a:endParaRPr>
          </a:p>
        </p:txBody>
      </p:sp>
      <p:sp>
        <p:nvSpPr>
          <p:cNvPr id="30749" name="Text Box 280"/>
          <p:cNvSpPr txBox="1">
            <a:spLocks noChangeArrowheads="1"/>
          </p:cNvSpPr>
          <p:nvPr/>
        </p:nvSpPr>
        <p:spPr bwMode="auto">
          <a:xfrm>
            <a:off x="1431382" y="1094303"/>
            <a:ext cx="8737600" cy="954107"/>
          </a:xfrm>
          <a:prstGeom prst="rect">
            <a:avLst/>
          </a:prstGeom>
          <a:noFill/>
          <a:ln w="9525">
            <a:noFill/>
            <a:miter lim="800000"/>
            <a:headEnd/>
            <a:tailEnd/>
          </a:ln>
        </p:spPr>
        <p:txBody>
          <a:bodyPr>
            <a:spAutoFit/>
          </a:bodyPr>
          <a:lstStyle/>
          <a:p>
            <a:pPr eaLnBrk="1" hangingPunct="1">
              <a:spcBef>
                <a:spcPct val="50000"/>
              </a:spcBef>
            </a:pPr>
            <a:r>
              <a:rPr lang="tr-TR" altLang="tr-TR" sz="1600" b="1" dirty="0">
                <a:latin typeface="Arial" pitchFamily="34" charset="0"/>
              </a:rPr>
              <a:t>Rektörlük Taşıt Cetveline kayıtlı ve İdari Birimlerde kullanılan araçlara alınan akaryakıt miktarları</a:t>
            </a:r>
            <a:r>
              <a:rPr lang="tr-TR" altLang="tr-TR" sz="1600" b="1" dirty="0" smtClean="0">
                <a:latin typeface="Arial" pitchFamily="34" charset="0"/>
              </a:rPr>
              <a:t>:</a:t>
            </a:r>
          </a:p>
          <a:p>
            <a:pPr eaLnBrk="1" hangingPunct="1">
              <a:spcBef>
                <a:spcPct val="50000"/>
              </a:spcBef>
            </a:pPr>
            <a:endParaRPr lang="tr-TR" altLang="tr-TR" sz="1600" b="1" dirty="0">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1042987" y="1878226"/>
            <a:ext cx="9575585" cy="2046714"/>
          </a:xfrm>
          <a:prstGeom prst="rect">
            <a:avLst/>
          </a:prstGeom>
          <a:noFill/>
          <a:ln w="9525">
            <a:noFill/>
            <a:miter lim="800000"/>
            <a:headEnd/>
            <a:tailEnd/>
          </a:ln>
        </p:spPr>
        <p:txBody>
          <a:bodyPr wrap="square">
            <a:spAutoFit/>
          </a:bodyPr>
          <a:lstStyle/>
          <a:p>
            <a:pPr eaLnBrk="1" hangingPunct="1">
              <a:spcBef>
                <a:spcPct val="50000"/>
              </a:spcBef>
            </a:pPr>
            <a:r>
              <a:rPr lang="tr-TR" altLang="tr-TR" sz="1600" b="1" dirty="0">
                <a:latin typeface="Arial" pitchFamily="34" charset="0"/>
              </a:rPr>
              <a:t>                BAŞKANLIĞIMIZIN HUKUKİ DAYANAĞI</a:t>
            </a:r>
          </a:p>
          <a:p>
            <a:pPr eaLnBrk="1" hangingPunct="1">
              <a:spcBef>
                <a:spcPct val="50000"/>
              </a:spcBef>
            </a:pPr>
            <a:endParaRPr lang="tr-TR" altLang="tr-TR" sz="1600" b="1" dirty="0">
              <a:latin typeface="Arial" pitchFamily="34" charset="0"/>
            </a:endParaRPr>
          </a:p>
          <a:p>
            <a:pPr algn="just" eaLnBrk="1" hangingPunct="1">
              <a:spcBef>
                <a:spcPct val="50000"/>
              </a:spcBef>
            </a:pPr>
            <a:r>
              <a:rPr lang="tr-TR" altLang="tr-TR" sz="1600" dirty="0">
                <a:latin typeface="Arial" pitchFamily="34" charset="0"/>
              </a:rPr>
              <a:t>	</a:t>
            </a:r>
            <a:r>
              <a:rPr lang="tr-TR" altLang="tr-TR" b="1" dirty="0">
                <a:latin typeface="Arial" pitchFamily="34" charset="0"/>
              </a:rPr>
              <a:t>İdari ve Mali İşler Daire Başkanlığı, 124 sayılı Kanun Hükmünde Kararnamede belirtilen </a:t>
            </a:r>
            <a:r>
              <a:rPr lang="tr-TR" altLang="tr-TR" b="1" dirty="0" err="1">
                <a:latin typeface="Arial" pitchFamily="34" charset="0"/>
              </a:rPr>
              <a:t>Komptrolörlük</a:t>
            </a:r>
            <a:r>
              <a:rPr lang="tr-TR" altLang="tr-TR" b="1" dirty="0">
                <a:latin typeface="Arial" pitchFamily="34" charset="0"/>
              </a:rPr>
              <a:t> Daire Başkanlığı ve Destek Hizmetleri Daire Başkanlığı’nın, 190 sayılı Kanun Hükmünde Kararname gereği birleştirilmesi ile oluşturulmuştur. </a:t>
            </a:r>
            <a:endParaRPr lang="tr-TR" altLang="tr-TR" b="1" dirty="0">
              <a:solidFill>
                <a:srgbClr val="D11805"/>
              </a:solidFill>
              <a:latin typeface="Arial" pitchFamily="34" charset="0"/>
            </a:endParaRPr>
          </a:p>
          <a:p>
            <a:pPr eaLnBrk="1" hangingPunct="1">
              <a:spcBef>
                <a:spcPct val="50000"/>
              </a:spcBef>
            </a:pPr>
            <a:endParaRPr lang="tr-TR" altLang="tr-TR" sz="1600" b="1" dirty="0">
              <a:latin typeface="Arial" pitchFamily="34" charset="0"/>
            </a:endParaRPr>
          </a:p>
        </p:txBody>
      </p:sp>
      <p:sp>
        <p:nvSpPr>
          <p:cNvPr id="3" name="Metin kutusu 1"/>
          <p:cNvSpPr txBox="1"/>
          <p:nvPr/>
        </p:nvSpPr>
        <p:spPr>
          <a:xfrm>
            <a:off x="1776846" y="623454"/>
            <a:ext cx="6764482" cy="461665"/>
          </a:xfrm>
          <a:prstGeom prst="rect">
            <a:avLst/>
          </a:prstGeom>
          <a:noFill/>
        </p:spPr>
        <p:txBody>
          <a:bodyPr wrap="square" rtlCol="0">
            <a:spAutoFit/>
          </a:bodyPr>
          <a:lstStyle/>
          <a:p>
            <a:r>
              <a:rPr lang="tr-TR" sz="2400" b="1" dirty="0"/>
              <a:t>BAŞLIK</a:t>
            </a:r>
          </a:p>
        </p:txBody>
      </p:sp>
    </p:spTree>
    <p:extLst>
      <p:ext uri="{BB962C8B-B14F-4D97-AF65-F5344CB8AC3E}">
        <p14:creationId xmlns:p14="http://schemas.microsoft.com/office/powerpoint/2010/main" val="787158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4 Slayt Numarası Yer Tutucusu"/>
          <p:cNvSpPr>
            <a:spLocks noGrp="1"/>
          </p:cNvSpPr>
          <p:nvPr>
            <p:ph type="sldNum" sz="quarter" idx="12"/>
          </p:nvPr>
        </p:nvSpPr>
        <p:spPr bwMode="auto">
          <a:noFill/>
          <a:ln>
            <a:miter lim="800000"/>
            <a:headEnd/>
            <a:tailEnd/>
          </a:ln>
        </p:spPr>
        <p:txBody>
          <a:bodyPr/>
          <a:lstStyle/>
          <a:p>
            <a:fld id="{A0E6C567-A5A8-4BBB-B425-CD6A8D97ED58}" type="slidenum">
              <a:rPr lang="tr-TR" altLang="tr-TR" smtClean="0"/>
              <a:pPr/>
              <a:t>20</a:t>
            </a:fld>
            <a:endParaRPr lang="tr-TR" altLang="tr-TR" smtClean="0"/>
          </a:p>
        </p:txBody>
      </p:sp>
      <p:graphicFrame>
        <p:nvGraphicFramePr>
          <p:cNvPr id="8" name="7 Tablo"/>
          <p:cNvGraphicFramePr>
            <a:graphicFrameLocks noGrp="1"/>
          </p:cNvGraphicFramePr>
          <p:nvPr>
            <p:extLst>
              <p:ext uri="{D42A27DB-BD31-4B8C-83A1-F6EECF244321}">
                <p14:modId xmlns:p14="http://schemas.microsoft.com/office/powerpoint/2010/main" val="1196315082"/>
              </p:ext>
            </p:extLst>
          </p:nvPr>
        </p:nvGraphicFramePr>
        <p:xfrm>
          <a:off x="164757" y="189465"/>
          <a:ext cx="11692417" cy="5640865"/>
        </p:xfrm>
        <a:graphic>
          <a:graphicData uri="http://schemas.openxmlformats.org/drawingml/2006/table">
            <a:tbl>
              <a:tblPr/>
              <a:tblGrid>
                <a:gridCol w="1446115">
                  <a:extLst>
                    <a:ext uri="{9D8B030D-6E8A-4147-A177-3AD203B41FA5}">
                      <a16:colId xmlns:a16="http://schemas.microsoft.com/office/drawing/2014/main" val="20000"/>
                    </a:ext>
                  </a:extLst>
                </a:gridCol>
                <a:gridCol w="748952">
                  <a:extLst>
                    <a:ext uri="{9D8B030D-6E8A-4147-A177-3AD203B41FA5}">
                      <a16:colId xmlns:a16="http://schemas.microsoft.com/office/drawing/2014/main" val="20001"/>
                    </a:ext>
                  </a:extLst>
                </a:gridCol>
                <a:gridCol w="717082">
                  <a:extLst>
                    <a:ext uri="{9D8B030D-6E8A-4147-A177-3AD203B41FA5}">
                      <a16:colId xmlns:a16="http://schemas.microsoft.com/office/drawing/2014/main" val="20002"/>
                    </a:ext>
                  </a:extLst>
                </a:gridCol>
                <a:gridCol w="717082">
                  <a:extLst>
                    <a:ext uri="{9D8B030D-6E8A-4147-A177-3AD203B41FA5}">
                      <a16:colId xmlns:a16="http://schemas.microsoft.com/office/drawing/2014/main" val="20003"/>
                    </a:ext>
                  </a:extLst>
                </a:gridCol>
                <a:gridCol w="717082">
                  <a:extLst>
                    <a:ext uri="{9D8B030D-6E8A-4147-A177-3AD203B41FA5}">
                      <a16:colId xmlns:a16="http://schemas.microsoft.com/office/drawing/2014/main" val="20004"/>
                    </a:ext>
                  </a:extLst>
                </a:gridCol>
                <a:gridCol w="812694">
                  <a:extLst>
                    <a:ext uri="{9D8B030D-6E8A-4147-A177-3AD203B41FA5}">
                      <a16:colId xmlns:a16="http://schemas.microsoft.com/office/drawing/2014/main" val="20005"/>
                    </a:ext>
                  </a:extLst>
                </a:gridCol>
                <a:gridCol w="701145">
                  <a:extLst>
                    <a:ext uri="{9D8B030D-6E8A-4147-A177-3AD203B41FA5}">
                      <a16:colId xmlns:a16="http://schemas.microsoft.com/office/drawing/2014/main" val="20006"/>
                    </a:ext>
                  </a:extLst>
                </a:gridCol>
                <a:gridCol w="748952">
                  <a:extLst>
                    <a:ext uri="{9D8B030D-6E8A-4147-A177-3AD203B41FA5}">
                      <a16:colId xmlns:a16="http://schemas.microsoft.com/office/drawing/2014/main" val="20007"/>
                    </a:ext>
                  </a:extLst>
                </a:gridCol>
                <a:gridCol w="812694">
                  <a:extLst>
                    <a:ext uri="{9D8B030D-6E8A-4147-A177-3AD203B41FA5}">
                      <a16:colId xmlns:a16="http://schemas.microsoft.com/office/drawing/2014/main" val="20008"/>
                    </a:ext>
                  </a:extLst>
                </a:gridCol>
                <a:gridCol w="733016">
                  <a:extLst>
                    <a:ext uri="{9D8B030D-6E8A-4147-A177-3AD203B41FA5}">
                      <a16:colId xmlns:a16="http://schemas.microsoft.com/office/drawing/2014/main" val="20009"/>
                    </a:ext>
                  </a:extLst>
                </a:gridCol>
                <a:gridCol w="717082">
                  <a:extLst>
                    <a:ext uri="{9D8B030D-6E8A-4147-A177-3AD203B41FA5}">
                      <a16:colId xmlns:a16="http://schemas.microsoft.com/office/drawing/2014/main" val="20010"/>
                    </a:ext>
                  </a:extLst>
                </a:gridCol>
                <a:gridCol w="717082">
                  <a:extLst>
                    <a:ext uri="{9D8B030D-6E8A-4147-A177-3AD203B41FA5}">
                      <a16:colId xmlns:a16="http://schemas.microsoft.com/office/drawing/2014/main" val="20011"/>
                    </a:ext>
                  </a:extLst>
                </a:gridCol>
                <a:gridCol w="977996">
                  <a:extLst>
                    <a:ext uri="{9D8B030D-6E8A-4147-A177-3AD203B41FA5}">
                      <a16:colId xmlns:a16="http://schemas.microsoft.com/office/drawing/2014/main" val="20012"/>
                    </a:ext>
                  </a:extLst>
                </a:gridCol>
                <a:gridCol w="1125443">
                  <a:extLst>
                    <a:ext uri="{9D8B030D-6E8A-4147-A177-3AD203B41FA5}">
                      <a16:colId xmlns:a16="http://schemas.microsoft.com/office/drawing/2014/main" val="20013"/>
                    </a:ext>
                  </a:extLst>
                </a:gridCol>
              </a:tblGrid>
              <a:tr h="345760">
                <a:tc>
                  <a:txBody>
                    <a:bodyPr/>
                    <a:lstStyle/>
                    <a:p>
                      <a:pPr algn="l" fontAlgn="ctr"/>
                      <a:r>
                        <a:rPr lang="tr-TR" sz="700" b="1" i="0" u="none" strike="noStrike" dirty="0">
                          <a:solidFill>
                            <a:srgbClr val="00B050"/>
                          </a:solidFill>
                          <a:latin typeface="Times New Roman"/>
                        </a:rPr>
                        <a:t>ARAÇ PLAKASI</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B050"/>
                          </a:solidFill>
                          <a:latin typeface="Times New Roman"/>
                        </a:rPr>
                        <a:t>OCAK</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B050"/>
                          </a:solidFill>
                          <a:latin typeface="Times New Roman"/>
                        </a:rPr>
                        <a:t>ŞUBAT</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B050"/>
                          </a:solidFill>
                          <a:latin typeface="Times New Roman"/>
                        </a:rPr>
                        <a:t>MART</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B050"/>
                          </a:solidFill>
                          <a:latin typeface="Times New Roman"/>
                        </a:rPr>
                        <a:t>NİSAN </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B050"/>
                          </a:solidFill>
                          <a:latin typeface="Times New Roman"/>
                        </a:rPr>
                        <a:t>MAYIS</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B050"/>
                          </a:solidFill>
                          <a:latin typeface="Times New Roman"/>
                        </a:rPr>
                        <a:t>HAZİRAN</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B050"/>
                          </a:solidFill>
                          <a:latin typeface="Times New Roman"/>
                        </a:rPr>
                        <a:t>TEMMUZ</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B050"/>
                          </a:solidFill>
                          <a:latin typeface="Times New Roman"/>
                        </a:rPr>
                        <a:t>AĞUSTOS</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B050"/>
                          </a:solidFill>
                          <a:latin typeface="Times New Roman"/>
                        </a:rPr>
                        <a:t>EYLÜL</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B050"/>
                          </a:solidFill>
                          <a:latin typeface="Times New Roman"/>
                        </a:rPr>
                        <a:t>EKİM</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B050"/>
                          </a:solidFill>
                          <a:latin typeface="Times New Roman"/>
                        </a:rPr>
                        <a:t>KASIM</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a:solidFill>
                            <a:srgbClr val="00B050"/>
                          </a:solidFill>
                          <a:latin typeface="Times New Roman"/>
                        </a:rPr>
                        <a:t>ARALIK</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700" b="1" i="0" u="none" strike="noStrike" dirty="0" smtClean="0">
                          <a:solidFill>
                            <a:srgbClr val="00B050"/>
                          </a:solidFill>
                          <a:latin typeface="Times New Roman"/>
                        </a:rPr>
                        <a:t>2020 </a:t>
                      </a:r>
                      <a:r>
                        <a:rPr lang="tr-TR" sz="700" b="1" i="0" u="none" strike="noStrike" dirty="0">
                          <a:solidFill>
                            <a:srgbClr val="00B050"/>
                          </a:solidFill>
                          <a:latin typeface="Times New Roman"/>
                        </a:rPr>
                        <a:t>TOP.YAK.</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0130">
                <a:tc>
                  <a:txBody>
                    <a:bodyPr/>
                    <a:lstStyle/>
                    <a:p>
                      <a:pPr algn="ctr" fontAlgn="ctr"/>
                      <a:r>
                        <a:rPr lang="tr-TR" sz="800" b="1" i="0" u="none" strike="noStrike" dirty="0" smtClean="0">
                          <a:solidFill>
                            <a:srgbClr val="C00000"/>
                          </a:solidFill>
                          <a:latin typeface="Times New Roman"/>
                        </a:rPr>
                        <a:t>Makam</a:t>
                      </a:r>
                      <a:endParaRPr lang="tr-TR" sz="800" b="1" i="0" u="none" strike="noStrike" dirty="0">
                        <a:solidFill>
                          <a:srgbClr val="C00000"/>
                        </a:solidFill>
                        <a:latin typeface="Times New Roman"/>
                      </a:endParaRP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396,52</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284,79</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132,65</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34,16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28,90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289,67</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97,55</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144,04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89,95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265,82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152,20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135,63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2051,88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6504">
                <a:tc>
                  <a:txBody>
                    <a:bodyPr/>
                    <a:lstStyle/>
                    <a:p>
                      <a:pPr algn="ctr" fontAlgn="ctr"/>
                      <a:r>
                        <a:rPr lang="tr-TR" sz="800" b="1" i="0" u="none" strike="noStrike" dirty="0">
                          <a:solidFill>
                            <a:srgbClr val="C00000"/>
                          </a:solidFill>
                          <a:latin typeface="Times New Roman"/>
                        </a:rPr>
                        <a:t>56 AZ 339</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160,29</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101,79</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120,63</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75,17</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51,76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122,98</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79,82</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108,73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109,64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92,91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122,94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105,02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1251,68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9103">
                <a:tc>
                  <a:txBody>
                    <a:bodyPr/>
                    <a:lstStyle/>
                    <a:p>
                      <a:pPr algn="ctr" fontAlgn="ctr"/>
                      <a:r>
                        <a:rPr lang="tr-TR" sz="800" b="1" i="0" u="none" strike="noStrike" dirty="0">
                          <a:solidFill>
                            <a:srgbClr val="C00000"/>
                          </a:solidFill>
                          <a:latin typeface="Times New Roman"/>
                        </a:rPr>
                        <a:t>56 AZ 338</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236,87</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254,29</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124,19</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96,77</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82,45</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204,16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162,58</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122,89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84,74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119,49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173,48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135,45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1797,36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6504">
                <a:tc>
                  <a:txBody>
                    <a:bodyPr/>
                    <a:lstStyle/>
                    <a:p>
                      <a:pPr algn="ctr" fontAlgn="ctr"/>
                      <a:r>
                        <a:rPr lang="tr-TR" sz="800" b="1" i="0" u="none" strike="noStrike" dirty="0">
                          <a:solidFill>
                            <a:srgbClr val="C00000"/>
                          </a:solidFill>
                          <a:latin typeface="Times New Roman"/>
                        </a:rPr>
                        <a:t>56 AZ 337</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46,51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25,20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21,08</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84,31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72,03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151,58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137,01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627,80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6504">
                <a:tc>
                  <a:txBody>
                    <a:bodyPr/>
                    <a:lstStyle/>
                    <a:p>
                      <a:pPr algn="ctr" fontAlgn="ctr"/>
                      <a:r>
                        <a:rPr lang="tr-TR" sz="800" b="1" i="0" u="none" strike="noStrike" dirty="0">
                          <a:solidFill>
                            <a:srgbClr val="C00000"/>
                          </a:solidFill>
                          <a:latin typeface="Times New Roman"/>
                        </a:rPr>
                        <a:t>56 AZ 258</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177,19</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130,13</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152,15</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84,34</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65,79</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136,01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176,01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99,12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89,64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1201,69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6504">
                <a:tc>
                  <a:txBody>
                    <a:bodyPr/>
                    <a:lstStyle/>
                    <a:p>
                      <a:pPr algn="ctr" fontAlgn="ctr"/>
                      <a:r>
                        <a:rPr lang="tr-TR" sz="800" b="1" i="0" u="none" strike="noStrike" dirty="0">
                          <a:solidFill>
                            <a:srgbClr val="C00000"/>
                          </a:solidFill>
                          <a:latin typeface="Times New Roman"/>
                        </a:rPr>
                        <a:t>56 AZ 259</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89,08</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99,26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63,11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71,56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27,66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113,94</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146,21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66,02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86,92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129,07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157,14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207,05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1257,02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6504">
                <a:tc>
                  <a:txBody>
                    <a:bodyPr/>
                    <a:lstStyle/>
                    <a:p>
                      <a:pPr algn="ctr" fontAlgn="ctr"/>
                      <a:r>
                        <a:rPr lang="tr-TR" sz="800" b="1" i="0" u="none" strike="noStrike" dirty="0">
                          <a:solidFill>
                            <a:srgbClr val="C00000"/>
                          </a:solidFill>
                          <a:latin typeface="Times New Roman"/>
                        </a:rPr>
                        <a:t>56 AZ 261</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219,86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196,15</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106,71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99,16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72,24</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133,16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207,32</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237,14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193,45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266,61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205,38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301,45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2238,63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6504">
                <a:tc>
                  <a:txBody>
                    <a:bodyPr/>
                    <a:lstStyle/>
                    <a:p>
                      <a:pPr algn="ctr" fontAlgn="ctr"/>
                      <a:r>
                        <a:rPr lang="tr-TR" sz="800" b="1" i="0" u="none" strike="noStrike" dirty="0">
                          <a:solidFill>
                            <a:srgbClr val="C00000"/>
                          </a:solidFill>
                          <a:latin typeface="Times New Roman"/>
                        </a:rPr>
                        <a:t>56 AZ 319</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136,83</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40,33</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117,41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339,81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6504">
                <a:tc>
                  <a:txBody>
                    <a:bodyPr/>
                    <a:lstStyle/>
                    <a:p>
                      <a:pPr algn="ctr" fontAlgn="ctr"/>
                      <a:r>
                        <a:rPr lang="tr-TR" sz="800" b="1" i="0" u="none" strike="noStrike" dirty="0">
                          <a:solidFill>
                            <a:srgbClr val="C00000"/>
                          </a:solidFill>
                          <a:latin typeface="Times New Roman"/>
                        </a:rPr>
                        <a:t>56 AV 298  </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245,03</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250,57</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238,78</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132,73</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374,30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240,47</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264,61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257,21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248,40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314,36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254,66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2821,12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6504">
                <a:tc>
                  <a:txBody>
                    <a:bodyPr/>
                    <a:lstStyle/>
                    <a:p>
                      <a:pPr algn="ctr" fontAlgn="ctr"/>
                      <a:r>
                        <a:rPr lang="tr-TR" sz="800" b="1" i="0" u="none" strike="noStrike" dirty="0">
                          <a:solidFill>
                            <a:srgbClr val="C00000"/>
                          </a:solidFill>
                          <a:latin typeface="Times New Roman"/>
                        </a:rPr>
                        <a:t>56 AV 690</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507,78</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520,39</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659,01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463,77</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424,79</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613,31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511,35</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397,81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a:solidFill>
                            <a:srgbClr val="000000"/>
                          </a:solidFill>
                          <a:effectLst/>
                          <a:latin typeface="Times New Roman" panose="02020603050405020304" pitchFamily="18" charset="0"/>
                        </a:rPr>
                        <a:t>416,21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357,07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327,80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382,38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5581,67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96504">
                <a:tc>
                  <a:txBody>
                    <a:bodyPr/>
                    <a:lstStyle/>
                    <a:p>
                      <a:pPr algn="ctr" fontAlgn="ctr"/>
                      <a:r>
                        <a:rPr lang="tr-TR" sz="800" b="1" i="0" u="none" strike="noStrike" dirty="0">
                          <a:solidFill>
                            <a:srgbClr val="C00000"/>
                          </a:solidFill>
                          <a:latin typeface="Times New Roman"/>
                        </a:rPr>
                        <a:t>56 AV 297</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214,29</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147,69</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220,68</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245,15</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166,48</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237,50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65,01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62,07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68,91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75,07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1700,86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96504">
                <a:tc>
                  <a:txBody>
                    <a:bodyPr/>
                    <a:lstStyle/>
                    <a:p>
                      <a:pPr algn="ctr" fontAlgn="ctr"/>
                      <a:r>
                        <a:rPr lang="tr-TR" sz="800" b="1" i="0" u="none" strike="noStrike" dirty="0">
                          <a:solidFill>
                            <a:srgbClr val="C00000"/>
                          </a:solidFill>
                          <a:latin typeface="Times New Roman"/>
                        </a:rPr>
                        <a:t>56 AV 299</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119,11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52,62</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107,31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48,22</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181,35</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101,13</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100,67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101,42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76,26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991,23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96504">
                <a:tc>
                  <a:txBody>
                    <a:bodyPr/>
                    <a:lstStyle/>
                    <a:p>
                      <a:pPr algn="ctr" fontAlgn="ctr"/>
                      <a:r>
                        <a:rPr lang="tr-TR" sz="800" b="1" i="0" u="none" strike="noStrike" dirty="0">
                          <a:solidFill>
                            <a:srgbClr val="C00000"/>
                          </a:solidFill>
                          <a:latin typeface="Times New Roman"/>
                        </a:rPr>
                        <a:t>56 AE 595</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239,35</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192,10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180,16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180,66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110,91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217,12</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142,63</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154,36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213,46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185,32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2087,57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96504">
                <a:tc>
                  <a:txBody>
                    <a:bodyPr/>
                    <a:lstStyle/>
                    <a:p>
                      <a:pPr algn="ctr" fontAlgn="ctr"/>
                      <a:r>
                        <a:rPr lang="tr-TR" sz="800" b="1" i="0" u="none" strike="noStrike" dirty="0">
                          <a:solidFill>
                            <a:srgbClr val="C00000"/>
                          </a:solidFill>
                          <a:latin typeface="Times New Roman"/>
                        </a:rPr>
                        <a:t>56 AT 598</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268,60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305,38</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427,85</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125,01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149,74</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275,95</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154,02</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272,21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298,47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2589,06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96504">
                <a:tc>
                  <a:txBody>
                    <a:bodyPr/>
                    <a:lstStyle/>
                    <a:p>
                      <a:pPr algn="ctr" fontAlgn="ctr"/>
                      <a:r>
                        <a:rPr lang="tr-TR" sz="800" b="1" i="0" u="none" strike="noStrike" dirty="0">
                          <a:solidFill>
                            <a:srgbClr val="C00000"/>
                          </a:solidFill>
                          <a:latin typeface="Times New Roman"/>
                        </a:rPr>
                        <a:t>56 AT 435</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177,90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353,83</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321,44</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275,30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448,33</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194,15</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a:solidFill>
                            <a:srgbClr val="000000"/>
                          </a:solidFill>
                          <a:effectLst/>
                          <a:latin typeface="Times New Roman" panose="02020603050405020304" pitchFamily="18" charset="0"/>
                        </a:rPr>
                        <a:t>255,00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158,31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292,70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137,33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476,41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3088,70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96504">
                <a:tc>
                  <a:txBody>
                    <a:bodyPr/>
                    <a:lstStyle/>
                    <a:p>
                      <a:pPr algn="ctr" fontAlgn="ctr"/>
                      <a:r>
                        <a:rPr lang="tr-TR" sz="800" b="1" i="0" u="none" strike="noStrike" dirty="0">
                          <a:solidFill>
                            <a:srgbClr val="C00000"/>
                          </a:solidFill>
                          <a:latin typeface="Times New Roman"/>
                        </a:rPr>
                        <a:t>56 AAB 026</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424,72</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80,00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178,99</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72,42</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126,01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228,63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123,37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165,03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152,63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1712,81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96504">
                <a:tc>
                  <a:txBody>
                    <a:bodyPr/>
                    <a:lstStyle/>
                    <a:p>
                      <a:pPr algn="ctr" fontAlgn="ctr"/>
                      <a:r>
                        <a:rPr lang="tr-TR" sz="800" b="1" i="0" u="none" strike="noStrike" dirty="0">
                          <a:solidFill>
                            <a:srgbClr val="C00000"/>
                          </a:solidFill>
                          <a:latin typeface="Times New Roman"/>
                        </a:rPr>
                        <a:t>56 AV 976</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324,38</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310,44</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308,08</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376,21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219,91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329,20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337,84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2366,07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96504">
                <a:tc>
                  <a:txBody>
                    <a:bodyPr/>
                    <a:lstStyle/>
                    <a:p>
                      <a:pPr algn="ctr" fontAlgn="ctr"/>
                      <a:r>
                        <a:rPr lang="tr-TR" sz="800" b="1" i="0" u="none" strike="noStrike" dirty="0">
                          <a:solidFill>
                            <a:srgbClr val="C00000"/>
                          </a:solidFill>
                          <a:latin typeface="Times New Roman"/>
                        </a:rPr>
                        <a:t>JENERATÖR</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0000"/>
                          </a:solidFill>
                          <a:latin typeface="Times New Roman"/>
                        </a:rPr>
                        <a:t>447,06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3377,67</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2358,11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250,96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8630,01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1684,06</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1738,06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a:solidFill>
                            <a:srgbClr val="000000"/>
                          </a:solidFill>
                          <a:effectLst/>
                          <a:latin typeface="Times New Roman" panose="02020603050405020304" pitchFamily="18" charset="0"/>
                        </a:rPr>
                        <a:t>2576,00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21252,93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96504">
                <a:tc>
                  <a:txBody>
                    <a:bodyPr/>
                    <a:lstStyle/>
                    <a:p>
                      <a:pPr algn="ctr" fontAlgn="ctr"/>
                      <a:r>
                        <a:rPr lang="tr-TR" sz="800" b="1" i="0" u="none" strike="noStrike" dirty="0">
                          <a:solidFill>
                            <a:srgbClr val="C00000"/>
                          </a:solidFill>
                          <a:latin typeface="Times New Roman"/>
                        </a:rPr>
                        <a:t>56 AZ 262</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0000"/>
                          </a:solidFill>
                          <a:latin typeface="Times New Roman"/>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101,82</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1453,07</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80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1634,89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49925">
                <a:tc>
                  <a:txBody>
                    <a:bodyPr/>
                    <a:lstStyle/>
                    <a:p>
                      <a:pPr algn="ctr" fontAlgn="ctr"/>
                      <a:r>
                        <a:rPr lang="tr-TR" sz="800" b="1" i="0" u="none" strike="noStrike" dirty="0">
                          <a:solidFill>
                            <a:srgbClr val="C00000"/>
                          </a:solidFill>
                          <a:latin typeface="Times New Roman"/>
                        </a:rPr>
                        <a:t>ÇİM MAKİNESİ</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58,44</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115,24</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261,91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182,19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84,96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825,74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96504">
                <a:tc>
                  <a:txBody>
                    <a:bodyPr/>
                    <a:lstStyle/>
                    <a:p>
                      <a:pPr algn="ctr" fontAlgn="ctr"/>
                      <a:r>
                        <a:rPr lang="tr-TR" sz="800" b="1" i="0" u="none" strike="noStrike" dirty="0">
                          <a:solidFill>
                            <a:srgbClr val="C00000"/>
                          </a:solidFill>
                          <a:latin typeface="Times New Roman"/>
                        </a:rPr>
                        <a:t>56 AT 030</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0000"/>
                          </a:solidFill>
                          <a:latin typeface="Times New Roman"/>
                        </a:rPr>
                        <a:t> </a:t>
                      </a:r>
                      <a:r>
                        <a:rPr lang="tr-TR" sz="1200" b="0" i="0" u="none" strike="noStrike" dirty="0" smtClean="0">
                          <a:solidFill>
                            <a:srgbClr val="000000"/>
                          </a:solidFill>
                          <a:latin typeface="Times New Roman"/>
                        </a:rPr>
                        <a:t>185,77</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latin typeface="Times New Roman"/>
                        </a:rPr>
                        <a:t>247,34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395,80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a:solidFill>
                            <a:srgbClr val="000000"/>
                          </a:solidFill>
                          <a:latin typeface="Times New Roman"/>
                        </a:rPr>
                        <a:t> </a:t>
                      </a:r>
                      <a:r>
                        <a:rPr lang="tr-TR" sz="1200" b="0" i="0" u="none" strike="noStrike" dirty="0" smtClean="0">
                          <a:solidFill>
                            <a:srgbClr val="000000"/>
                          </a:solidFill>
                          <a:latin typeface="Times New Roman"/>
                        </a:rPr>
                        <a:t>89,11</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fontAlgn="ctr"/>
                      <a:r>
                        <a:rPr lang="tr-TR" sz="1200" b="0" i="0" u="none" strike="noStrike" dirty="0" smtClean="0">
                          <a:solidFill>
                            <a:srgbClr val="000000"/>
                          </a:solidFill>
                          <a:effectLst/>
                          <a:latin typeface="Times New Roman" panose="02020603050405020304" pitchFamily="18" charset="0"/>
                        </a:rPr>
                        <a:t>240,00</a:t>
                      </a:r>
                      <a:r>
                        <a:rPr lang="tr-TR" sz="1200" b="0" i="0" u="none" strike="noStrike" baseline="0" dirty="0" smtClean="0">
                          <a:solidFill>
                            <a:srgbClr val="000000"/>
                          </a:solidFill>
                          <a:effectLst/>
                          <a:latin typeface="Times New Roman" panose="02020603050405020304" pitchFamily="18" charset="0"/>
                        </a:rPr>
                        <a:t>(</a:t>
                      </a:r>
                      <a:r>
                        <a:rPr lang="tr-TR" sz="800" b="1" i="0" u="none" strike="noStrike" baseline="0" dirty="0" smtClean="0">
                          <a:solidFill>
                            <a:srgbClr val="000000"/>
                          </a:solidFill>
                          <a:effectLst/>
                          <a:latin typeface="Times New Roman" panose="02020603050405020304" pitchFamily="18" charset="0"/>
                        </a:rPr>
                        <a:t>56AY075</a:t>
                      </a:r>
                      <a:r>
                        <a:rPr lang="tr-TR" sz="800" b="0" i="0" u="none" strike="noStrike" baseline="0" dirty="0" smtClean="0">
                          <a:solidFill>
                            <a:srgbClr val="000000"/>
                          </a:solidFill>
                          <a:effectLst/>
                          <a:latin typeface="Times New Roman" panose="02020603050405020304" pitchFamily="18" charset="0"/>
                        </a:rPr>
                        <a:t>)</a:t>
                      </a:r>
                      <a:endParaRPr lang="tr-TR" sz="8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dirty="0" smtClean="0">
                          <a:solidFill>
                            <a:srgbClr val="000000"/>
                          </a:solidFill>
                          <a:effectLst/>
                          <a:latin typeface="Times New Roman" panose="02020603050405020304" pitchFamily="18" charset="0"/>
                        </a:rPr>
                        <a:t>1100,71</a:t>
                      </a:r>
                      <a:endParaRPr lang="tr-TR" sz="1200" b="1" i="0" u="none" strike="noStrike" dirty="0">
                        <a:solidFill>
                          <a:srgbClr val="000000"/>
                        </a:solidFill>
                        <a:effectLst/>
                        <a:latin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96504">
                <a:tc>
                  <a:txBody>
                    <a:bodyPr/>
                    <a:lstStyle/>
                    <a:p>
                      <a:pPr algn="ctr" fontAlgn="ctr"/>
                      <a:r>
                        <a:rPr lang="tr-TR" sz="800" b="1" i="0" u="none" strike="noStrike" dirty="0">
                          <a:solidFill>
                            <a:srgbClr val="C00000"/>
                          </a:solidFill>
                          <a:latin typeface="Times New Roman"/>
                        </a:rPr>
                        <a:t>56 SIU 001</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a:solidFill>
                            <a:srgbClr val="000000"/>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100" b="0" i="0" u="none" strike="noStrike" dirty="0" smtClean="0">
                          <a:solidFill>
                            <a:srgbClr val="000000"/>
                          </a:solidFill>
                          <a:latin typeface="Calibri"/>
                        </a:rPr>
                        <a:t>126,23</a:t>
                      </a:r>
                      <a:endParaRPr lang="tr-TR" sz="11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a:solidFill>
                            <a:srgbClr val="000000"/>
                          </a:solidFill>
                          <a:latin typeface="Times New Roman"/>
                        </a:rPr>
                        <a:t> </a:t>
                      </a:r>
                      <a:r>
                        <a:rPr lang="tr-TR" sz="1200" b="0" i="0" u="none" strike="noStrike" dirty="0" smtClean="0">
                          <a:solidFill>
                            <a:srgbClr val="000000"/>
                          </a:solidFill>
                          <a:latin typeface="Times New Roman"/>
                        </a:rPr>
                        <a:t>0,00</a:t>
                      </a:r>
                      <a:endParaRPr lang="tr-TR" sz="1200" b="0"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effectLst/>
                          <a:latin typeface="Times New Roman" panose="02020603050405020304" pitchFamily="18" charset="0"/>
                        </a:rPr>
                        <a:t>130,39</a:t>
                      </a:r>
                      <a:endParaRPr lang="tr-TR" sz="12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effectLst/>
                          <a:latin typeface="Times New Roman" panose="02020603050405020304" pitchFamily="18" charset="0"/>
                        </a:rPr>
                        <a:t>190,00</a:t>
                      </a:r>
                      <a:endParaRPr lang="tr-TR" sz="12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effectLst/>
                          <a:latin typeface="Times New Roman" panose="02020603050405020304" pitchFamily="18" charset="0"/>
                        </a:rPr>
                        <a:t>190,00</a:t>
                      </a:r>
                      <a:endParaRPr lang="tr-TR" sz="12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effectLst/>
                          <a:latin typeface="Times New Roman" panose="02020603050405020304" pitchFamily="18" charset="0"/>
                        </a:rPr>
                        <a:t>180,08</a:t>
                      </a:r>
                      <a:endParaRPr lang="tr-TR" sz="12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tr-TR" sz="1200" b="0" i="0" u="none" strike="noStrike" dirty="0" smtClean="0">
                          <a:solidFill>
                            <a:srgbClr val="000000"/>
                          </a:solidFill>
                          <a:effectLst/>
                          <a:latin typeface="Times New Roman" panose="02020603050405020304" pitchFamily="18" charset="0"/>
                        </a:rPr>
                        <a:t>190,02</a:t>
                      </a:r>
                      <a:endParaRPr lang="tr-TR" sz="12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b"/>
                      <a:r>
                        <a:rPr lang="tr-TR" sz="1200" b="1" i="0" u="none" strike="noStrike" dirty="0" smtClean="0">
                          <a:solidFill>
                            <a:srgbClr val="000000"/>
                          </a:solidFill>
                          <a:effectLst/>
                          <a:latin typeface="Times New Roman" panose="02020603050405020304" pitchFamily="18" charset="0"/>
                        </a:rPr>
                        <a:t>1006,72</a:t>
                      </a:r>
                      <a:endParaRPr lang="tr-TR" sz="1200" b="1" i="0" u="none" strike="noStrike" dirty="0">
                        <a:solidFill>
                          <a:srgbClr val="000000"/>
                        </a:solidFill>
                        <a:effectLst/>
                        <a:latin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383457">
                <a:tc>
                  <a:txBody>
                    <a:bodyPr/>
                    <a:lstStyle/>
                    <a:p>
                      <a:pPr algn="ctr" fontAlgn="ctr"/>
                      <a:r>
                        <a:rPr lang="tr-TR" sz="800" b="1" i="0" u="none" strike="noStrike" dirty="0">
                          <a:solidFill>
                            <a:srgbClr val="C00000"/>
                          </a:solidFill>
                          <a:latin typeface="Calibri"/>
                        </a:rPr>
                        <a:t>GENEL TOPLAM</a:t>
                      </a:r>
                    </a:p>
                  </a:txBody>
                  <a:tcPr marL="8305" marR="8305" marT="6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latin typeface="Calibri"/>
                        </a:rPr>
                        <a:t>4.617,14</a:t>
                      </a:r>
                      <a:endParaRPr lang="tr-T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latin typeface="Calibri"/>
                        </a:rPr>
                        <a:t>3.353,83</a:t>
                      </a:r>
                      <a:endParaRPr lang="tr-T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latin typeface="Calibri"/>
                        </a:rPr>
                        <a:t>8.117,79</a:t>
                      </a:r>
                      <a:endParaRPr lang="tr-T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latin typeface="Calibri"/>
                        </a:rPr>
                        <a:t>4.531,87</a:t>
                      </a:r>
                      <a:endParaRPr lang="tr-T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latin typeface="Calibri"/>
                        </a:rPr>
                        <a:t>1.707,89</a:t>
                      </a:r>
                      <a:endParaRPr lang="tr-T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latin typeface="Calibri"/>
                        </a:rPr>
                        <a:t>13.032,79</a:t>
                      </a:r>
                      <a:endParaRPr lang="tr-T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latin typeface="Calibri"/>
                        </a:rPr>
                        <a:t>4.687,65</a:t>
                      </a:r>
                      <a:endParaRPr lang="tr-T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effectLst/>
                          <a:latin typeface="+mn-lt"/>
                        </a:rPr>
                        <a:t>4.518,99</a:t>
                      </a:r>
                      <a:endParaRPr lang="tr-TR" sz="1200" b="1"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latin typeface="Calibri"/>
                        </a:rPr>
                        <a:t>2.342,36</a:t>
                      </a:r>
                      <a:endParaRPr lang="tr-T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latin typeface="Calibri"/>
                        </a:rPr>
                        <a:t>3.070,70</a:t>
                      </a:r>
                      <a:endParaRPr lang="tr-T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latin typeface="Calibri"/>
                        </a:rPr>
                        <a:t>5.644,03</a:t>
                      </a:r>
                      <a:endParaRPr lang="tr-T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latin typeface="Calibri"/>
                        </a:rPr>
                        <a:t>3.900,91</a:t>
                      </a:r>
                      <a:endParaRPr lang="tr-TR" sz="12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0000"/>
                          </a:solidFill>
                          <a:latin typeface="Times New Roman"/>
                        </a:rPr>
                        <a:t>59.525,95</a:t>
                      </a:r>
                      <a:endParaRPr lang="tr-TR" sz="1200" b="1" i="0" u="none" strike="noStrike" dirty="0">
                        <a:solidFill>
                          <a:srgbClr val="000000"/>
                        </a:solidFill>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3"/>
                  </a:ext>
                </a:extLst>
              </a:tr>
              <a:tr h="200579">
                <a:tc gridSpan="4">
                  <a:txBody>
                    <a:bodyPr/>
                    <a:lstStyle/>
                    <a:p>
                      <a:pPr algn="ctr" fontAlgn="b"/>
                      <a:r>
                        <a:rPr lang="tr-TR" sz="800" b="1" i="0" u="none" strike="noStrike" dirty="0">
                          <a:solidFill>
                            <a:srgbClr val="C00000"/>
                          </a:solidFill>
                          <a:latin typeface="Calibri"/>
                        </a:rPr>
                        <a:t>TOPLAM BENZİN </a:t>
                      </a:r>
                    </a:p>
                  </a:txBody>
                  <a:tcPr marL="8305" marR="8305" marT="6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9">
                  <a:txBody>
                    <a:bodyPr/>
                    <a:lstStyle/>
                    <a:p>
                      <a:pPr algn="ctr" fontAlgn="b"/>
                      <a:r>
                        <a:rPr lang="tr-TR" sz="800" b="0" i="0" u="none" strike="noStrike" dirty="0">
                          <a:solidFill>
                            <a:srgbClr val="000000"/>
                          </a:solidFill>
                          <a:latin typeface="Calibri"/>
                        </a:rPr>
                        <a:t> </a:t>
                      </a:r>
                    </a:p>
                  </a:txBody>
                  <a:tcPr marL="8305" marR="8305" marT="6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1200" b="1" i="0" u="none" strike="noStrike" dirty="0" smtClean="0">
                          <a:solidFill>
                            <a:srgbClr val="000000"/>
                          </a:solidFill>
                          <a:latin typeface="Calibri"/>
                        </a:rPr>
                        <a:t>9.720,92</a:t>
                      </a:r>
                      <a:endParaRPr lang="tr-TR" sz="12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248335">
                <a:tc gridSpan="4">
                  <a:txBody>
                    <a:bodyPr/>
                    <a:lstStyle/>
                    <a:p>
                      <a:pPr algn="ctr" fontAlgn="b"/>
                      <a:r>
                        <a:rPr lang="tr-TR" sz="800" b="1" i="0" u="none" strike="noStrike" dirty="0">
                          <a:solidFill>
                            <a:srgbClr val="C00000"/>
                          </a:solidFill>
                          <a:latin typeface="Calibri"/>
                        </a:rPr>
                        <a:t>TOPLAM MOTORİN</a:t>
                      </a:r>
                    </a:p>
                  </a:txBody>
                  <a:tcPr marL="8305" marR="8305" marT="6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9">
                  <a:txBody>
                    <a:bodyPr/>
                    <a:lstStyle/>
                    <a:p>
                      <a:pPr algn="ctr" fontAlgn="b"/>
                      <a:r>
                        <a:rPr lang="tr-TR" sz="800" b="0" i="0" u="none" strike="noStrike" dirty="0">
                          <a:solidFill>
                            <a:srgbClr val="000000"/>
                          </a:solidFill>
                          <a:latin typeface="Calibri"/>
                        </a:rPr>
                        <a:t> </a:t>
                      </a:r>
                    </a:p>
                  </a:txBody>
                  <a:tcPr marL="8305" marR="8305" marT="6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1200" b="1" i="0" u="none" strike="noStrike" dirty="0" smtClean="0">
                          <a:solidFill>
                            <a:srgbClr val="000000"/>
                          </a:solidFill>
                          <a:latin typeface="Calibri"/>
                        </a:rPr>
                        <a:t>49.805,03</a:t>
                      </a:r>
                      <a:endParaRPr lang="tr-TR" sz="12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4 Slayt Numarası Yer Tutucusu"/>
          <p:cNvSpPr>
            <a:spLocks noGrp="1"/>
          </p:cNvSpPr>
          <p:nvPr>
            <p:ph type="sldNum" sz="quarter" idx="12"/>
          </p:nvPr>
        </p:nvSpPr>
        <p:spPr bwMode="auto">
          <a:noFill/>
          <a:ln>
            <a:miter lim="800000"/>
            <a:headEnd/>
            <a:tailEnd/>
          </a:ln>
        </p:spPr>
        <p:txBody>
          <a:bodyPr/>
          <a:lstStyle/>
          <a:p>
            <a:fld id="{6D5A3E19-59B5-482E-9C10-206EE0849960}" type="slidenum">
              <a:rPr lang="tr-TR" altLang="tr-TR" smtClean="0"/>
              <a:pPr/>
              <a:t>21</a:t>
            </a:fld>
            <a:endParaRPr lang="tr-TR" altLang="tr-TR" smtClean="0"/>
          </a:p>
        </p:txBody>
      </p:sp>
      <p:graphicFrame>
        <p:nvGraphicFramePr>
          <p:cNvPr id="8" name="7 Tablo"/>
          <p:cNvGraphicFramePr>
            <a:graphicFrameLocks noGrp="1"/>
          </p:cNvGraphicFramePr>
          <p:nvPr>
            <p:extLst>
              <p:ext uri="{D42A27DB-BD31-4B8C-83A1-F6EECF244321}">
                <p14:modId xmlns:p14="http://schemas.microsoft.com/office/powerpoint/2010/main" val="983327748"/>
              </p:ext>
            </p:extLst>
          </p:nvPr>
        </p:nvGraphicFramePr>
        <p:xfrm>
          <a:off x="280087" y="230662"/>
          <a:ext cx="11480308" cy="5873574"/>
        </p:xfrm>
        <a:graphic>
          <a:graphicData uri="http://schemas.openxmlformats.org/drawingml/2006/table">
            <a:tbl>
              <a:tblPr/>
              <a:tblGrid>
                <a:gridCol w="1413143">
                  <a:extLst>
                    <a:ext uri="{9D8B030D-6E8A-4147-A177-3AD203B41FA5}">
                      <a16:colId xmlns:a16="http://schemas.microsoft.com/office/drawing/2014/main" val="20000"/>
                    </a:ext>
                  </a:extLst>
                </a:gridCol>
                <a:gridCol w="731874">
                  <a:extLst>
                    <a:ext uri="{9D8B030D-6E8A-4147-A177-3AD203B41FA5}">
                      <a16:colId xmlns:a16="http://schemas.microsoft.com/office/drawing/2014/main" val="20001"/>
                    </a:ext>
                  </a:extLst>
                </a:gridCol>
                <a:gridCol w="700730">
                  <a:extLst>
                    <a:ext uri="{9D8B030D-6E8A-4147-A177-3AD203B41FA5}">
                      <a16:colId xmlns:a16="http://schemas.microsoft.com/office/drawing/2014/main" val="20002"/>
                    </a:ext>
                  </a:extLst>
                </a:gridCol>
                <a:gridCol w="700730">
                  <a:extLst>
                    <a:ext uri="{9D8B030D-6E8A-4147-A177-3AD203B41FA5}">
                      <a16:colId xmlns:a16="http://schemas.microsoft.com/office/drawing/2014/main" val="20003"/>
                    </a:ext>
                  </a:extLst>
                </a:gridCol>
                <a:gridCol w="700730">
                  <a:extLst>
                    <a:ext uri="{9D8B030D-6E8A-4147-A177-3AD203B41FA5}">
                      <a16:colId xmlns:a16="http://schemas.microsoft.com/office/drawing/2014/main" val="20004"/>
                    </a:ext>
                  </a:extLst>
                </a:gridCol>
                <a:gridCol w="794161">
                  <a:extLst>
                    <a:ext uri="{9D8B030D-6E8A-4147-A177-3AD203B41FA5}">
                      <a16:colId xmlns:a16="http://schemas.microsoft.com/office/drawing/2014/main" val="20005"/>
                    </a:ext>
                  </a:extLst>
                </a:gridCol>
                <a:gridCol w="735768">
                  <a:extLst>
                    <a:ext uri="{9D8B030D-6E8A-4147-A177-3AD203B41FA5}">
                      <a16:colId xmlns:a16="http://schemas.microsoft.com/office/drawing/2014/main" val="20006"/>
                    </a:ext>
                  </a:extLst>
                </a:gridCol>
                <a:gridCol w="735768">
                  <a:extLst>
                    <a:ext uri="{9D8B030D-6E8A-4147-A177-3AD203B41FA5}">
                      <a16:colId xmlns:a16="http://schemas.microsoft.com/office/drawing/2014/main" val="20007"/>
                    </a:ext>
                  </a:extLst>
                </a:gridCol>
                <a:gridCol w="794161">
                  <a:extLst>
                    <a:ext uri="{9D8B030D-6E8A-4147-A177-3AD203B41FA5}">
                      <a16:colId xmlns:a16="http://schemas.microsoft.com/office/drawing/2014/main" val="20008"/>
                    </a:ext>
                  </a:extLst>
                </a:gridCol>
                <a:gridCol w="716304">
                  <a:extLst>
                    <a:ext uri="{9D8B030D-6E8A-4147-A177-3AD203B41FA5}">
                      <a16:colId xmlns:a16="http://schemas.microsoft.com/office/drawing/2014/main" val="20009"/>
                    </a:ext>
                  </a:extLst>
                </a:gridCol>
                <a:gridCol w="700730">
                  <a:extLst>
                    <a:ext uri="{9D8B030D-6E8A-4147-A177-3AD203B41FA5}">
                      <a16:colId xmlns:a16="http://schemas.microsoft.com/office/drawing/2014/main" val="20010"/>
                    </a:ext>
                  </a:extLst>
                </a:gridCol>
                <a:gridCol w="700730">
                  <a:extLst>
                    <a:ext uri="{9D8B030D-6E8A-4147-A177-3AD203B41FA5}">
                      <a16:colId xmlns:a16="http://schemas.microsoft.com/office/drawing/2014/main" val="20011"/>
                    </a:ext>
                  </a:extLst>
                </a:gridCol>
                <a:gridCol w="872020">
                  <a:extLst>
                    <a:ext uri="{9D8B030D-6E8A-4147-A177-3AD203B41FA5}">
                      <a16:colId xmlns:a16="http://schemas.microsoft.com/office/drawing/2014/main" val="20012"/>
                    </a:ext>
                  </a:extLst>
                </a:gridCol>
                <a:gridCol w="1183459">
                  <a:extLst>
                    <a:ext uri="{9D8B030D-6E8A-4147-A177-3AD203B41FA5}">
                      <a16:colId xmlns:a16="http://schemas.microsoft.com/office/drawing/2014/main" val="20013"/>
                    </a:ext>
                  </a:extLst>
                </a:gridCol>
              </a:tblGrid>
              <a:tr h="325301">
                <a:tc>
                  <a:txBody>
                    <a:bodyPr/>
                    <a:lstStyle/>
                    <a:p>
                      <a:pPr algn="l" fontAlgn="ctr"/>
                      <a:r>
                        <a:rPr lang="tr-TR" sz="700" b="1" i="0" u="none" strike="noStrike" dirty="0">
                          <a:solidFill>
                            <a:srgbClr val="000000"/>
                          </a:solidFill>
                          <a:latin typeface="Times New Roman"/>
                        </a:rPr>
                        <a:t>ARAÇ PLAKASI</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700" b="1" i="0" u="none" strike="noStrike">
                          <a:solidFill>
                            <a:srgbClr val="000000"/>
                          </a:solidFill>
                          <a:latin typeface="Times New Roman"/>
                        </a:rPr>
                        <a:t>OCAK</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700" b="1" i="0" u="none" strike="noStrike">
                          <a:solidFill>
                            <a:srgbClr val="000000"/>
                          </a:solidFill>
                          <a:latin typeface="Times New Roman"/>
                        </a:rPr>
                        <a:t>ŞUBAT</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700" b="1" i="0" u="none" strike="noStrike">
                          <a:solidFill>
                            <a:srgbClr val="000000"/>
                          </a:solidFill>
                          <a:latin typeface="Times New Roman"/>
                        </a:rPr>
                        <a:t>MART</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700" b="1" i="0" u="none" strike="noStrike">
                          <a:solidFill>
                            <a:srgbClr val="000000"/>
                          </a:solidFill>
                          <a:latin typeface="Times New Roman"/>
                        </a:rPr>
                        <a:t>NİSAN </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700" b="1" i="0" u="none" strike="noStrike">
                          <a:solidFill>
                            <a:srgbClr val="000000"/>
                          </a:solidFill>
                          <a:latin typeface="Times New Roman"/>
                        </a:rPr>
                        <a:t>MAYIS</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700" b="1" i="0" u="none" strike="noStrike">
                          <a:solidFill>
                            <a:srgbClr val="000000"/>
                          </a:solidFill>
                          <a:latin typeface="Times New Roman"/>
                        </a:rPr>
                        <a:t>HAZİRAN</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700" b="1" i="0" u="none" strike="noStrike">
                          <a:solidFill>
                            <a:srgbClr val="000000"/>
                          </a:solidFill>
                          <a:latin typeface="Times New Roman"/>
                        </a:rPr>
                        <a:t>TEMMUZ</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700" b="1" i="0" u="none" strike="noStrike">
                          <a:solidFill>
                            <a:srgbClr val="000000"/>
                          </a:solidFill>
                          <a:latin typeface="Times New Roman"/>
                        </a:rPr>
                        <a:t>AĞUSTOS</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700" b="1" i="0" u="none" strike="noStrike">
                          <a:solidFill>
                            <a:srgbClr val="000000"/>
                          </a:solidFill>
                          <a:latin typeface="Times New Roman"/>
                        </a:rPr>
                        <a:t>EYLÜL</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700" b="1" i="0" u="none" strike="noStrike">
                          <a:solidFill>
                            <a:srgbClr val="000000"/>
                          </a:solidFill>
                          <a:latin typeface="Times New Roman"/>
                        </a:rPr>
                        <a:t>EKİM</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700" b="1" i="0" u="none" strike="noStrike">
                          <a:solidFill>
                            <a:srgbClr val="000000"/>
                          </a:solidFill>
                          <a:latin typeface="Times New Roman"/>
                        </a:rPr>
                        <a:t>KASIM</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700" b="1" i="0" u="none" strike="noStrike">
                          <a:solidFill>
                            <a:srgbClr val="000000"/>
                          </a:solidFill>
                          <a:latin typeface="Times New Roman"/>
                        </a:rPr>
                        <a:t>ARALIK</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700" b="1" i="0" u="none" strike="noStrike" dirty="0" smtClean="0">
                          <a:solidFill>
                            <a:srgbClr val="000000"/>
                          </a:solidFill>
                          <a:latin typeface="Times New Roman"/>
                        </a:rPr>
                        <a:t>2020 TOP.KM</a:t>
                      </a:r>
                      <a:endParaRPr lang="tr-TR" sz="700" b="1" i="0" u="none" strike="noStrike" dirty="0">
                        <a:solidFill>
                          <a:srgbClr val="000000"/>
                        </a:solidFill>
                        <a:latin typeface="Times New Roman"/>
                      </a:endParaRP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280716">
                <a:tc>
                  <a:txBody>
                    <a:bodyPr/>
                    <a:lstStyle/>
                    <a:p>
                      <a:pPr algn="ctr" fontAlgn="ctr"/>
                      <a:r>
                        <a:rPr lang="tr-TR" sz="700" b="1" i="0" u="none" strike="noStrike" dirty="0" smtClean="0">
                          <a:solidFill>
                            <a:srgbClr val="C00000"/>
                          </a:solidFill>
                          <a:latin typeface="Times New Roman"/>
                        </a:rPr>
                        <a:t>Makam</a:t>
                      </a:r>
                      <a:endParaRPr lang="tr-TR" sz="700" b="1" i="0" u="none" strike="noStrike" dirty="0">
                        <a:solidFill>
                          <a:srgbClr val="C00000"/>
                        </a:solidFill>
                        <a:latin typeface="Times New Roman"/>
                      </a:endParaRP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3650,00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3140,00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770,00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1812,00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1812,00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868,00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792,00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2410,00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1307,00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995,00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18001,00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64204">
                <a:tc>
                  <a:txBody>
                    <a:bodyPr/>
                    <a:lstStyle/>
                    <a:p>
                      <a:pPr algn="ctr" fontAlgn="ctr"/>
                      <a:r>
                        <a:rPr lang="tr-TR" sz="700" b="1" i="0" u="none" strike="noStrike" dirty="0">
                          <a:solidFill>
                            <a:srgbClr val="C00000"/>
                          </a:solidFill>
                          <a:latin typeface="Times New Roman"/>
                        </a:rPr>
                        <a:t>56 AZ 339</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1338,00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1048,00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872,00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787,00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984,00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832,00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888,00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998,00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986,00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915,00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1025,00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11603,00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264204">
                <a:tc>
                  <a:txBody>
                    <a:bodyPr/>
                    <a:lstStyle/>
                    <a:p>
                      <a:pPr algn="ctr" fontAlgn="ctr"/>
                      <a:r>
                        <a:rPr lang="tr-TR" sz="700" b="1" i="0" u="none" strike="noStrike" dirty="0">
                          <a:solidFill>
                            <a:srgbClr val="C00000"/>
                          </a:solidFill>
                          <a:latin typeface="Times New Roman"/>
                        </a:rPr>
                        <a:t>56 AZ 338</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2590,00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3116,00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1494,00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1052,00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1044,00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1890,00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2027,00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1777,00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988,00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1406,00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1743,00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1576,00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20703,00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222921">
                <a:tc>
                  <a:txBody>
                    <a:bodyPr/>
                    <a:lstStyle/>
                    <a:p>
                      <a:pPr algn="ctr" fontAlgn="ctr"/>
                      <a:r>
                        <a:rPr lang="tr-TR" sz="700" b="1" i="0" u="none" strike="noStrike" dirty="0">
                          <a:solidFill>
                            <a:srgbClr val="C00000"/>
                          </a:solidFill>
                          <a:latin typeface="Times New Roman"/>
                        </a:rPr>
                        <a:t>56 AZ 337</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755,00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695,00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1365,00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1119,00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dirty="0" smtClean="0">
                          <a:solidFill>
                            <a:srgbClr val="000000"/>
                          </a:solidFill>
                          <a:effectLst/>
                          <a:latin typeface="Times New Roman" panose="02020603050405020304" pitchFamily="18" charset="0"/>
                        </a:rPr>
                        <a:t>3934,00</a:t>
                      </a:r>
                      <a:r>
                        <a:rPr lang="tr-TR" sz="1200" b="1" i="0" u="none" strike="noStrike" dirty="0">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239435">
                <a:tc>
                  <a:txBody>
                    <a:bodyPr/>
                    <a:lstStyle/>
                    <a:p>
                      <a:pPr algn="ctr" fontAlgn="ctr"/>
                      <a:r>
                        <a:rPr lang="tr-TR" sz="700" b="1" i="0" u="none" strike="noStrike" dirty="0">
                          <a:solidFill>
                            <a:srgbClr val="C00000"/>
                          </a:solidFill>
                          <a:latin typeface="Times New Roman"/>
                        </a:rPr>
                        <a:t>56 AZ 258</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2252,00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2015,00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870,00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1825,00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1732,00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1256,00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888,00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1359,00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646,00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dirty="0">
                          <a:solidFill>
                            <a:srgbClr val="000000"/>
                          </a:solidFill>
                          <a:effectLst/>
                          <a:latin typeface="Times New Roman" panose="02020603050405020304" pitchFamily="18" charset="0"/>
                        </a:rPr>
                        <a:t>16463,00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214666">
                <a:tc>
                  <a:txBody>
                    <a:bodyPr/>
                    <a:lstStyle/>
                    <a:p>
                      <a:pPr algn="ctr" fontAlgn="ctr"/>
                      <a:r>
                        <a:rPr lang="tr-TR" sz="700" b="1" i="0" u="none" strike="noStrike" dirty="0">
                          <a:solidFill>
                            <a:srgbClr val="C00000"/>
                          </a:solidFill>
                          <a:latin typeface="Times New Roman"/>
                        </a:rPr>
                        <a:t>56 AZ 259</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1251,00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1294,00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967,00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806,00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335,00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1420,00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1539,00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1325,00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956,00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1704,00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1888,00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2460,00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15945,00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272459">
                <a:tc>
                  <a:txBody>
                    <a:bodyPr/>
                    <a:lstStyle/>
                    <a:p>
                      <a:pPr algn="ctr" fontAlgn="ctr"/>
                      <a:r>
                        <a:rPr lang="tr-TR" sz="700" b="1" i="0" u="none" strike="noStrike" dirty="0">
                          <a:solidFill>
                            <a:srgbClr val="C00000"/>
                          </a:solidFill>
                          <a:latin typeface="Times New Roman"/>
                        </a:rPr>
                        <a:t>56 AZ 261</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2614,00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2946,00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2017,00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1449,00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1782,00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2861,00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2409,00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2864,00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2509,00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3041,00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27266,00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7"/>
                  </a:ext>
                </a:extLst>
              </a:tr>
              <a:tr h="288974">
                <a:tc>
                  <a:txBody>
                    <a:bodyPr/>
                    <a:lstStyle/>
                    <a:p>
                      <a:pPr algn="ctr" fontAlgn="ctr"/>
                      <a:r>
                        <a:rPr lang="tr-TR" sz="700" b="1" i="0" u="none" strike="noStrike" dirty="0">
                          <a:solidFill>
                            <a:srgbClr val="C00000"/>
                          </a:solidFill>
                          <a:latin typeface="Times New Roman"/>
                        </a:rPr>
                        <a:t>56 AZ 319</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1094,00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dirty="0">
                          <a:solidFill>
                            <a:srgbClr val="000000"/>
                          </a:solidFill>
                          <a:effectLst/>
                          <a:latin typeface="Times New Roman" panose="02020603050405020304" pitchFamily="18" charset="0"/>
                        </a:rPr>
                        <a:t>1064,00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2544,00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8"/>
                  </a:ext>
                </a:extLst>
              </a:tr>
              <a:tr h="280716">
                <a:tc>
                  <a:txBody>
                    <a:bodyPr/>
                    <a:lstStyle/>
                    <a:p>
                      <a:pPr algn="ctr" fontAlgn="ctr"/>
                      <a:r>
                        <a:rPr lang="tr-TR" sz="700" b="1" i="0" u="none" strike="noStrike" dirty="0">
                          <a:solidFill>
                            <a:srgbClr val="C00000"/>
                          </a:solidFill>
                          <a:latin typeface="Times New Roman"/>
                        </a:rPr>
                        <a:t>56 AV 298  </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1887,00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2074,00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1904,00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853,00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365,00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2022,00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2819,00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2622,00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2566,00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2180,00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2326,00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2561,00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24179,00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9"/>
                  </a:ext>
                </a:extLst>
              </a:tr>
              <a:tr h="231177">
                <a:tc>
                  <a:txBody>
                    <a:bodyPr/>
                    <a:lstStyle/>
                    <a:p>
                      <a:pPr algn="ctr" fontAlgn="ctr"/>
                      <a:r>
                        <a:rPr lang="tr-TR" sz="700" b="1" i="0" u="none" strike="noStrike" dirty="0">
                          <a:solidFill>
                            <a:srgbClr val="C00000"/>
                          </a:solidFill>
                          <a:latin typeface="Times New Roman"/>
                        </a:rPr>
                        <a:t>56 AV 690</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3608,00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3652,00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4305,00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2880,00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3365,00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3470,00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3691,00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3064,00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2959,00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2542,00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2235,00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2382,00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38153,00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0"/>
                  </a:ext>
                </a:extLst>
              </a:tr>
              <a:tr h="264204">
                <a:tc>
                  <a:txBody>
                    <a:bodyPr/>
                    <a:lstStyle/>
                    <a:p>
                      <a:pPr algn="ctr" fontAlgn="ctr"/>
                      <a:r>
                        <a:rPr lang="tr-TR" sz="700" b="1" i="0" u="none" strike="noStrike" dirty="0">
                          <a:solidFill>
                            <a:srgbClr val="C00000"/>
                          </a:solidFill>
                          <a:latin typeface="Times New Roman"/>
                        </a:rPr>
                        <a:t>56 AV 297</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1970,00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1695,00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2634,00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2457,00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2285,00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1304,00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1534,00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791,00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806,00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1147,00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1111,00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1033,00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18767,00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1"/>
                  </a:ext>
                </a:extLst>
              </a:tr>
              <a:tr h="264204">
                <a:tc>
                  <a:txBody>
                    <a:bodyPr/>
                    <a:lstStyle/>
                    <a:p>
                      <a:pPr algn="ctr" fontAlgn="ctr"/>
                      <a:r>
                        <a:rPr lang="tr-TR" sz="700" b="1" i="0" u="none" strike="noStrike" dirty="0">
                          <a:solidFill>
                            <a:srgbClr val="C00000"/>
                          </a:solidFill>
                          <a:latin typeface="Times New Roman"/>
                        </a:rPr>
                        <a:t>56 AV 299</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601,00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446,00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396,00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902,00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666,00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1722,00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1354,00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1082,00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dirty="0">
                          <a:solidFill>
                            <a:srgbClr val="000000"/>
                          </a:solidFill>
                          <a:effectLst/>
                          <a:latin typeface="Times New Roman" panose="02020603050405020304" pitchFamily="18" charset="0"/>
                        </a:rPr>
                        <a:t>906,00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705,00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1006,00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10861,00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2"/>
                  </a:ext>
                </a:extLst>
              </a:tr>
              <a:tr h="272459">
                <a:tc>
                  <a:txBody>
                    <a:bodyPr/>
                    <a:lstStyle/>
                    <a:p>
                      <a:pPr algn="ctr" fontAlgn="ctr"/>
                      <a:r>
                        <a:rPr lang="tr-TR" sz="700" b="1" i="0" u="none" strike="noStrike" dirty="0">
                          <a:solidFill>
                            <a:srgbClr val="C00000"/>
                          </a:solidFill>
                          <a:latin typeface="Times New Roman"/>
                        </a:rPr>
                        <a:t>56 AE 595</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1045,00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957,00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836,00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806,00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616,00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862,00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903,00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898,00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798,00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925,00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847,00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9510,00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3"/>
                  </a:ext>
                </a:extLst>
              </a:tr>
              <a:tr h="231177">
                <a:tc>
                  <a:txBody>
                    <a:bodyPr/>
                    <a:lstStyle/>
                    <a:p>
                      <a:pPr algn="ctr" fontAlgn="ctr"/>
                      <a:r>
                        <a:rPr lang="tr-TR" sz="700" b="1" i="0" u="none" strike="noStrike" dirty="0">
                          <a:solidFill>
                            <a:srgbClr val="C00000"/>
                          </a:solidFill>
                          <a:latin typeface="Times New Roman"/>
                        </a:rPr>
                        <a:t>56 AT 598</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1177,00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1496,00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1302,00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625,00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597,00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697,00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826,00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603,00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592,00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888,00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9546,00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4"/>
                  </a:ext>
                </a:extLst>
              </a:tr>
              <a:tr h="264204">
                <a:tc>
                  <a:txBody>
                    <a:bodyPr/>
                    <a:lstStyle/>
                    <a:p>
                      <a:pPr algn="ctr" fontAlgn="ctr"/>
                      <a:r>
                        <a:rPr lang="tr-TR" sz="700" b="1" i="0" u="none" strike="noStrike" dirty="0">
                          <a:solidFill>
                            <a:srgbClr val="C00000"/>
                          </a:solidFill>
                          <a:latin typeface="Times New Roman"/>
                        </a:rPr>
                        <a:t>56 AT 435</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992,00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808,00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626,00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702,00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756,00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732,00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728,00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668,00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697,00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1078,00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9281,00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5"/>
                  </a:ext>
                </a:extLst>
              </a:tr>
              <a:tr h="346767">
                <a:tc>
                  <a:txBody>
                    <a:bodyPr/>
                    <a:lstStyle/>
                    <a:p>
                      <a:pPr algn="ctr" fontAlgn="ctr"/>
                      <a:r>
                        <a:rPr lang="tr-TR" sz="700" b="1" i="0" u="none" strike="noStrike" dirty="0">
                          <a:solidFill>
                            <a:srgbClr val="C00000"/>
                          </a:solidFill>
                          <a:latin typeface="Times New Roman"/>
                        </a:rPr>
                        <a:t>56 AAB 026</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1361,00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521,00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748,00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143,00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796,00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698,00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435,00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707,00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6013,00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6"/>
                  </a:ext>
                </a:extLst>
              </a:tr>
              <a:tr h="264204">
                <a:tc>
                  <a:txBody>
                    <a:bodyPr/>
                    <a:lstStyle/>
                    <a:p>
                      <a:pPr algn="ctr" fontAlgn="ctr"/>
                      <a:r>
                        <a:rPr lang="tr-TR" sz="700" b="1" i="0" u="none" strike="noStrike" dirty="0">
                          <a:solidFill>
                            <a:srgbClr val="C00000"/>
                          </a:solidFill>
                          <a:latin typeface="Times New Roman"/>
                        </a:rPr>
                        <a:t>56 AV 976</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698,00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632,00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519,00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431,00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685,00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632,00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4808,00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7"/>
                  </a:ext>
                </a:extLst>
              </a:tr>
              <a:tr h="239435">
                <a:tc>
                  <a:txBody>
                    <a:bodyPr/>
                    <a:lstStyle/>
                    <a:p>
                      <a:pPr algn="ctr" fontAlgn="ctr"/>
                      <a:r>
                        <a:rPr lang="tr-TR" sz="700" b="1" i="0" u="none" strike="noStrike" dirty="0">
                          <a:solidFill>
                            <a:srgbClr val="C00000"/>
                          </a:solidFill>
                          <a:latin typeface="Times New Roman"/>
                        </a:rPr>
                        <a:t>56 AZ 262</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3650,00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3140,00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770,00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1812,00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1812,00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868,00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792,00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2410,00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1307,00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995,00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a:solidFill>
                            <a:srgbClr val="000000"/>
                          </a:solidFill>
                          <a:effectLst/>
                          <a:latin typeface="Times New Roman" panose="02020603050405020304" pitchFamily="18" charset="0"/>
                        </a:rPr>
                        <a:t>18001,00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8"/>
                  </a:ext>
                </a:extLst>
              </a:tr>
              <a:tr h="313741">
                <a:tc>
                  <a:txBody>
                    <a:bodyPr/>
                    <a:lstStyle/>
                    <a:p>
                      <a:pPr algn="ctr" fontAlgn="ctr"/>
                      <a:r>
                        <a:rPr lang="tr-TR" sz="700" b="1" i="0" u="none" strike="noStrike" dirty="0">
                          <a:solidFill>
                            <a:srgbClr val="C00000"/>
                          </a:solidFill>
                          <a:latin typeface="Times New Roman"/>
                        </a:rPr>
                        <a:t>56 AT 030</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1338,00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1048,00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872,00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787,00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984,00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832,00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888,00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998,00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986,00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915,00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1025,00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b"/>
                      <a:r>
                        <a:rPr lang="tr-TR" sz="1200" b="1" i="0" u="none" strike="noStrike" dirty="0">
                          <a:solidFill>
                            <a:srgbClr val="000000"/>
                          </a:solidFill>
                          <a:effectLst/>
                          <a:latin typeface="Times New Roman" panose="02020603050405020304" pitchFamily="18" charset="0"/>
                        </a:rPr>
                        <a:t>11603,00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9"/>
                  </a:ext>
                </a:extLst>
              </a:tr>
              <a:tr h="528406">
                <a:tc gridSpan="13">
                  <a:txBody>
                    <a:bodyPr/>
                    <a:lstStyle/>
                    <a:p>
                      <a:pPr algn="r" fontAlgn="ctr"/>
                      <a:r>
                        <a:rPr lang="tr-TR" sz="700" b="1" i="0" u="none" strike="noStrike" dirty="0">
                          <a:solidFill>
                            <a:srgbClr val="000000"/>
                          </a:solidFill>
                          <a:latin typeface="Calibri"/>
                        </a:rPr>
                        <a:t>GENEL TOPLAM:</a:t>
                      </a: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200" b="1" i="0" u="none" strike="noStrike" dirty="0" smtClean="0">
                          <a:solidFill>
                            <a:srgbClr val="C00000"/>
                          </a:solidFill>
                          <a:latin typeface="Times New Roman"/>
                        </a:rPr>
                        <a:t>254.500,00</a:t>
                      </a:r>
                      <a:endParaRPr lang="tr-TR" sz="1200" b="1" i="0" u="none" strike="noStrike" dirty="0">
                        <a:solidFill>
                          <a:srgbClr val="C00000"/>
                        </a:solidFill>
                        <a:latin typeface="Times New Roman"/>
                      </a:endParaRPr>
                    </a:p>
                  </a:txBody>
                  <a:tcPr marL="7617" marR="7617" marT="5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20"/>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2"/>
          <p:cNvSpPr>
            <a:spLocks noGrp="1" noChangeArrowheads="1"/>
          </p:cNvSpPr>
          <p:nvPr>
            <p:ph type="sldNum" sz="quarter" idx="12"/>
          </p:nvPr>
        </p:nvSpPr>
        <p:spPr bwMode="auto">
          <a:noFill/>
          <a:ln>
            <a:miter lim="800000"/>
            <a:headEnd/>
            <a:tailEnd/>
          </a:ln>
        </p:spPr>
        <p:txBody>
          <a:bodyPr/>
          <a:lstStyle/>
          <a:p>
            <a:fld id="{09C84908-3423-4FFE-9020-C7DD81FAB134}" type="slidenum">
              <a:rPr lang="tr-TR" altLang="tr-TR" smtClean="0"/>
              <a:pPr/>
              <a:t>22</a:t>
            </a:fld>
            <a:endParaRPr lang="tr-TR" altLang="tr-TR" smtClean="0"/>
          </a:p>
        </p:txBody>
      </p:sp>
      <p:graphicFrame>
        <p:nvGraphicFramePr>
          <p:cNvPr id="112931" name="Group 291"/>
          <p:cNvGraphicFramePr>
            <a:graphicFrameLocks noGrp="1"/>
          </p:cNvGraphicFramePr>
          <p:nvPr>
            <p:ph type="tbl" idx="4294967295"/>
            <p:extLst>
              <p:ext uri="{D42A27DB-BD31-4B8C-83A1-F6EECF244321}">
                <p14:modId xmlns:p14="http://schemas.microsoft.com/office/powerpoint/2010/main" val="222875156"/>
              </p:ext>
            </p:extLst>
          </p:nvPr>
        </p:nvGraphicFramePr>
        <p:xfrm>
          <a:off x="970064" y="2477615"/>
          <a:ext cx="10273142" cy="2401890"/>
        </p:xfrm>
        <a:graphic>
          <a:graphicData uri="http://schemas.openxmlformats.org/drawingml/2006/table">
            <a:tbl>
              <a:tblPr/>
              <a:tblGrid>
                <a:gridCol w="4103371">
                  <a:extLst>
                    <a:ext uri="{9D8B030D-6E8A-4147-A177-3AD203B41FA5}">
                      <a16:colId xmlns:a16="http://schemas.microsoft.com/office/drawing/2014/main" val="20000"/>
                    </a:ext>
                  </a:extLst>
                </a:gridCol>
                <a:gridCol w="1414244">
                  <a:extLst>
                    <a:ext uri="{9D8B030D-6E8A-4147-A177-3AD203B41FA5}">
                      <a16:colId xmlns:a16="http://schemas.microsoft.com/office/drawing/2014/main" val="20001"/>
                    </a:ext>
                  </a:extLst>
                </a:gridCol>
                <a:gridCol w="1788071">
                  <a:extLst>
                    <a:ext uri="{9D8B030D-6E8A-4147-A177-3AD203B41FA5}">
                      <a16:colId xmlns:a16="http://schemas.microsoft.com/office/drawing/2014/main" val="20002"/>
                    </a:ext>
                  </a:extLst>
                </a:gridCol>
                <a:gridCol w="1093777">
                  <a:extLst>
                    <a:ext uri="{9D8B030D-6E8A-4147-A177-3AD203B41FA5}">
                      <a16:colId xmlns:a16="http://schemas.microsoft.com/office/drawing/2014/main" val="20003"/>
                    </a:ext>
                  </a:extLst>
                </a:gridCol>
                <a:gridCol w="1873679">
                  <a:extLst>
                    <a:ext uri="{9D8B030D-6E8A-4147-A177-3AD203B41FA5}">
                      <a16:colId xmlns:a16="http://schemas.microsoft.com/office/drawing/2014/main" val="20004"/>
                    </a:ext>
                  </a:extLst>
                </a:gridCol>
              </a:tblGrid>
              <a:tr h="51586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İDARİ VE MALİ İŞLER- YOLLUKLAR</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chemeClr val="tx1"/>
                          </a:solidFill>
                          <a:effectLst/>
                          <a:latin typeface="+mn-lt"/>
                          <a:ea typeface="+mn-ea"/>
                          <a:cs typeface="Arial" charset="0"/>
                        </a:rPr>
                        <a:t>31.12.2019 İTİBARİYLE</a:t>
                      </a:r>
                      <a:endParaRPr kumimoji="0" lang="tr-TR" sz="1400" b="0" i="0" u="none" strike="noStrike" kern="1200" cap="none" normalizeH="0" baseline="0" dirty="0" smtClean="0">
                        <a:ln>
                          <a:noFill/>
                        </a:ln>
                        <a:solidFill>
                          <a:schemeClr val="tx1"/>
                        </a:solidFill>
                        <a:effectLst/>
                        <a:latin typeface="+mn-lt"/>
                        <a:ea typeface="+mn-ea"/>
                        <a:cs typeface="+mn-cs"/>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chemeClr val="tx1"/>
                          </a:solidFill>
                          <a:effectLst/>
                          <a:latin typeface="+mn-lt"/>
                          <a:ea typeface="+mn-ea"/>
                          <a:cs typeface="Arial" charset="0"/>
                        </a:rPr>
                        <a:t>31.12.2020 İTİBARİYLE</a:t>
                      </a:r>
                      <a:endParaRPr kumimoji="0" lang="tr-TR" sz="1400" b="0" i="0" u="none" strike="noStrike" kern="1200" cap="none" normalizeH="0" baseline="0" dirty="0" smtClean="0">
                        <a:ln>
                          <a:noFill/>
                        </a:ln>
                        <a:solidFill>
                          <a:schemeClr val="tx1"/>
                        </a:solidFill>
                        <a:effectLst/>
                        <a:latin typeface="+mn-lt"/>
                        <a:ea typeface="+mn-ea"/>
                        <a:cs typeface="+mn-cs"/>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0"/>
                  </a:ext>
                </a:extLst>
              </a:tr>
              <a:tr h="51744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İŞİN ADI</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KİŞİ SAYISI</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KİŞİ SAYISI</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586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YURTİ</a:t>
                      </a:r>
                      <a:r>
                        <a:rPr kumimoji="0" lang="tr-TR" sz="1200" b="1" i="0" u="none" strike="noStrike" cap="none" normalizeH="0" baseline="0" dirty="0" smtClean="0">
                          <a:ln>
                            <a:noFill/>
                          </a:ln>
                          <a:solidFill>
                            <a:schemeClr val="tx1"/>
                          </a:solidFill>
                          <a:effectLst/>
                          <a:latin typeface="Garamond"/>
                          <a:cs typeface="Arial" charset="0"/>
                        </a:rPr>
                        <a:t>Ç</a:t>
                      </a:r>
                      <a:r>
                        <a:rPr kumimoji="0" lang="tr-TR" sz="1200" b="1" i="0" u="none" strike="noStrike" cap="none" normalizeH="0" baseline="0" dirty="0" smtClean="0">
                          <a:ln>
                            <a:noFill/>
                          </a:ln>
                          <a:solidFill>
                            <a:schemeClr val="tx1"/>
                          </a:solidFill>
                          <a:effectLst/>
                          <a:latin typeface="Arial Narrow" pitchFamily="34" charset="0"/>
                          <a:cs typeface="Arial" charset="0"/>
                        </a:rPr>
                        <a:t>İ GE</a:t>
                      </a:r>
                      <a:r>
                        <a:rPr kumimoji="0" lang="tr-TR" sz="1200" b="1" i="0" u="none" strike="noStrike" cap="none" normalizeH="0" baseline="0" dirty="0" smtClean="0">
                          <a:ln>
                            <a:noFill/>
                          </a:ln>
                          <a:solidFill>
                            <a:schemeClr val="tx1"/>
                          </a:solidFill>
                          <a:effectLst/>
                          <a:latin typeface="Garamond"/>
                          <a:cs typeface="Arial" charset="0"/>
                        </a:rPr>
                        <a:t>Ç</a:t>
                      </a:r>
                      <a:r>
                        <a:rPr kumimoji="0" lang="tr-TR" sz="1200" b="1" i="0" u="none" strike="noStrike" cap="none" normalizeH="0" baseline="0" dirty="0" smtClean="0">
                          <a:ln>
                            <a:noFill/>
                          </a:ln>
                          <a:solidFill>
                            <a:schemeClr val="tx1"/>
                          </a:solidFill>
                          <a:effectLst/>
                          <a:latin typeface="Arial Narrow" pitchFamily="34" charset="0"/>
                          <a:cs typeface="Arial" charset="0"/>
                        </a:rPr>
                        <a:t>İCİ G</a:t>
                      </a:r>
                      <a:r>
                        <a:rPr kumimoji="0" lang="tr-TR" sz="1200" b="1" i="0" u="none" strike="noStrike" cap="none" normalizeH="0" baseline="0" dirty="0" smtClean="0">
                          <a:ln>
                            <a:noFill/>
                          </a:ln>
                          <a:solidFill>
                            <a:schemeClr val="tx1"/>
                          </a:solidFill>
                          <a:effectLst/>
                          <a:latin typeface="Garamond"/>
                          <a:cs typeface="Arial" charset="0"/>
                        </a:rPr>
                        <a:t>Ö</a:t>
                      </a:r>
                      <a:r>
                        <a:rPr kumimoji="0" lang="tr-TR" sz="1200" b="1" i="0" u="none" strike="noStrike" cap="none" normalizeH="0" baseline="0" dirty="0" smtClean="0">
                          <a:ln>
                            <a:noFill/>
                          </a:ln>
                          <a:solidFill>
                            <a:schemeClr val="tx1"/>
                          </a:solidFill>
                          <a:effectLst/>
                          <a:latin typeface="Arial Narrow" pitchFamily="34" charset="0"/>
                          <a:cs typeface="Arial" charset="0"/>
                        </a:rPr>
                        <a:t>REV YOLLUĞU</a:t>
                      </a:r>
                      <a:endParaRPr kumimoji="0" lang="tr-TR" sz="1800" b="1"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0" dirty="0" smtClean="0">
                          <a:solidFill>
                            <a:srgbClr val="FF0000"/>
                          </a:solidFill>
                          <a:effectLst/>
                          <a:latin typeface="Arial" charset="0"/>
                          <a:ea typeface="+mj-ea"/>
                          <a:cs typeface="Arial" charset="0"/>
                        </a:rPr>
                        <a:t>24</a:t>
                      </a: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tr-TR" sz="1400" b="0" kern="1200" dirty="0" smtClean="0">
                          <a:solidFill>
                            <a:srgbClr val="FF0000"/>
                          </a:solidFill>
                          <a:effectLst/>
                          <a:latin typeface="Arial" charset="0"/>
                          <a:ea typeface="+mn-ea"/>
                          <a:cs typeface="Arial" charset="0"/>
                        </a:rPr>
                        <a:t>5.182,31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0" dirty="0" smtClean="0">
                          <a:solidFill>
                            <a:srgbClr val="FF0000"/>
                          </a:solidFill>
                          <a:effectLst/>
                          <a:latin typeface="Arial" charset="0"/>
                          <a:ea typeface="+mj-ea"/>
                          <a:cs typeface="Arial" charset="0"/>
                        </a:rPr>
                        <a:t>8</a:t>
                      </a: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l" fontAlgn="b"/>
                      <a:endParaRPr lang="tr-TR" sz="1100" b="0"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744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EMEKLİ-S</a:t>
                      </a:r>
                      <a:r>
                        <a:rPr kumimoji="0" lang="tr-TR" sz="1200" b="1" i="0" u="none" strike="noStrike" cap="none" normalizeH="0" baseline="0" dirty="0" smtClean="0">
                          <a:ln>
                            <a:noFill/>
                          </a:ln>
                          <a:solidFill>
                            <a:schemeClr val="tx1"/>
                          </a:solidFill>
                          <a:effectLst/>
                          <a:latin typeface="Garamond"/>
                          <a:cs typeface="Arial" charset="0"/>
                        </a:rPr>
                        <a:t>Ü</a:t>
                      </a:r>
                      <a:r>
                        <a:rPr kumimoji="0" lang="tr-TR" sz="1200" b="1" i="0" u="none" strike="noStrike" cap="none" normalizeH="0" baseline="0" dirty="0" smtClean="0">
                          <a:ln>
                            <a:noFill/>
                          </a:ln>
                          <a:solidFill>
                            <a:schemeClr val="tx1"/>
                          </a:solidFill>
                          <a:effectLst/>
                          <a:latin typeface="Arial Narrow" pitchFamily="34" charset="0"/>
                          <a:cs typeface="Arial" charset="0"/>
                        </a:rPr>
                        <a:t>REKLİ G</a:t>
                      </a:r>
                      <a:r>
                        <a:rPr kumimoji="0" lang="tr-TR" sz="1200" b="1" i="0" u="none" strike="noStrike" cap="none" normalizeH="0" baseline="0" dirty="0" smtClean="0">
                          <a:ln>
                            <a:noFill/>
                          </a:ln>
                          <a:solidFill>
                            <a:schemeClr val="tx1"/>
                          </a:solidFill>
                          <a:effectLst/>
                          <a:latin typeface="Garamond"/>
                          <a:cs typeface="Arial" charset="0"/>
                        </a:rPr>
                        <a:t>Ö</a:t>
                      </a:r>
                      <a:r>
                        <a:rPr kumimoji="0" lang="tr-TR" sz="1200" b="1" i="0" u="none" strike="noStrike" cap="none" normalizeH="0" baseline="0" dirty="0" smtClean="0">
                          <a:ln>
                            <a:noFill/>
                          </a:ln>
                          <a:solidFill>
                            <a:schemeClr val="tx1"/>
                          </a:solidFill>
                          <a:effectLst/>
                          <a:latin typeface="Arial Narrow" pitchFamily="34" charset="0"/>
                          <a:cs typeface="Arial" charset="0"/>
                        </a:rPr>
                        <a:t>REV YOLLUĞU</a:t>
                      </a:r>
                      <a:endParaRPr kumimoji="0" lang="tr-TR" sz="1800" b="1"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0" dirty="0" smtClean="0">
                          <a:solidFill>
                            <a:srgbClr val="FF0000"/>
                          </a:solidFill>
                          <a:effectLst/>
                          <a:latin typeface="Arial" charset="0"/>
                          <a:ea typeface="+mj-ea"/>
                          <a:cs typeface="Arial" charset="0"/>
                        </a:rPr>
                        <a:t>1</a:t>
                      </a: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0" dirty="0" smtClean="0">
                          <a:solidFill>
                            <a:srgbClr val="FF0000"/>
                          </a:solidFill>
                          <a:effectLst/>
                          <a:latin typeface="Arial" pitchFamily="34" charset="0"/>
                          <a:ea typeface="+mj-ea"/>
                          <a:cs typeface="Arial" pitchFamily="34" charset="0"/>
                        </a:rPr>
                        <a:t>5.456,96</a:t>
                      </a: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0" dirty="0" smtClean="0">
                        <a:solidFill>
                          <a:srgbClr val="FF0000"/>
                        </a:solidFill>
                        <a:effectLst/>
                        <a:latin typeface="Arial" charset="0"/>
                        <a:ea typeface="+mj-ea"/>
                        <a:cs typeface="Arial"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0" dirty="0" smtClean="0">
                        <a:solidFill>
                          <a:srgbClr val="FF0000"/>
                        </a:solidFill>
                        <a:effectLst/>
                        <a:latin typeface="Arial" pitchFamily="34" charset="0"/>
                        <a:ea typeface="+mj-ea"/>
                        <a:cs typeface="Arial" pitchFamily="34" charset="0"/>
                      </a:endParaRPr>
                    </a:p>
                  </a:txBody>
                  <a:tcPr marL="121908" marR="121908" marT="45713" marB="45713"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266">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TOPLAM</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1" dirty="0" smtClean="0">
                        <a:solidFill>
                          <a:srgbClr val="FF0000"/>
                        </a:solidFill>
                        <a:effectLst/>
                        <a:latin typeface="Arial" charset="0"/>
                        <a:ea typeface="+mj-ea"/>
                        <a:cs typeface="Arial"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dirty="0" smtClean="0">
                          <a:solidFill>
                            <a:srgbClr val="FF0000"/>
                          </a:solidFill>
                          <a:effectLst/>
                          <a:latin typeface="Arial" pitchFamily="34" charset="0"/>
                          <a:ea typeface="+mj-ea"/>
                          <a:cs typeface="Arial" pitchFamily="34" charset="0"/>
                        </a:rPr>
                        <a:t>10.639,27</a:t>
                      </a: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1" dirty="0" smtClean="0">
                        <a:solidFill>
                          <a:srgbClr val="FF0000"/>
                        </a:solidFill>
                        <a:effectLst/>
                        <a:latin typeface="Arial" charset="0"/>
                        <a:ea typeface="+mj-ea"/>
                        <a:cs typeface="Arial"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1" dirty="0" smtClean="0">
                        <a:solidFill>
                          <a:srgbClr val="FF0000"/>
                        </a:solidFill>
                        <a:effectLst/>
                        <a:latin typeface="Arial" pitchFamily="34" charset="0"/>
                        <a:ea typeface="+mj-ea"/>
                        <a:cs typeface="Arial" pitchFamily="34" charset="0"/>
                      </a:endParaRPr>
                    </a:p>
                  </a:txBody>
                  <a:tcPr marL="121908" marR="121908" marT="45713" marB="45713"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3833" name="Rectangle 5"/>
          <p:cNvSpPr>
            <a:spLocks noChangeArrowheads="1"/>
          </p:cNvSpPr>
          <p:nvPr/>
        </p:nvSpPr>
        <p:spPr bwMode="auto">
          <a:xfrm>
            <a:off x="814917" y="4292600"/>
            <a:ext cx="10972800" cy="1143000"/>
          </a:xfrm>
          <a:prstGeom prst="rect">
            <a:avLst/>
          </a:prstGeom>
          <a:noFill/>
          <a:ln w="9525">
            <a:noFill/>
            <a:miter lim="800000"/>
            <a:headEnd/>
            <a:tailEnd/>
          </a:ln>
        </p:spPr>
        <p:txBody>
          <a:bodyPr anchor="ctr" anchorCtr="1"/>
          <a:lstStyle/>
          <a:p>
            <a:pPr algn="ctr"/>
            <a:endParaRPr lang="tr-TR" altLang="tr-TR" sz="2800" b="1">
              <a:solidFill>
                <a:schemeClr val="tx2"/>
              </a:solidFill>
            </a:endParaRPr>
          </a:p>
        </p:txBody>
      </p:sp>
      <p:sp>
        <p:nvSpPr>
          <p:cNvPr id="33834" name="Text Box 89"/>
          <p:cNvSpPr txBox="1">
            <a:spLocks noChangeArrowheads="1"/>
          </p:cNvSpPr>
          <p:nvPr/>
        </p:nvSpPr>
        <p:spPr bwMode="auto">
          <a:xfrm>
            <a:off x="1295401" y="1700214"/>
            <a:ext cx="8735484" cy="581025"/>
          </a:xfrm>
          <a:prstGeom prst="rect">
            <a:avLst/>
          </a:prstGeom>
          <a:noFill/>
          <a:ln w="9525">
            <a:noFill/>
            <a:miter lim="800000"/>
            <a:headEnd/>
            <a:tailEnd/>
          </a:ln>
        </p:spPr>
        <p:txBody>
          <a:bodyPr>
            <a:spAutoFit/>
          </a:bodyPr>
          <a:lstStyle/>
          <a:p>
            <a:pPr eaLnBrk="1" hangingPunct="1">
              <a:spcBef>
                <a:spcPct val="50000"/>
              </a:spcBef>
            </a:pPr>
            <a:r>
              <a:rPr lang="tr-TR" altLang="tr-TR" sz="1600" b="1" u="sng">
                <a:latin typeface="Arial" pitchFamily="34" charset="0"/>
              </a:rPr>
              <a:t>İdari ve Mali İşler Daire Başkanlığı</a:t>
            </a:r>
            <a:r>
              <a:rPr lang="tr-TR" altLang="tr-TR" sz="1600" b="1">
                <a:latin typeface="Arial" pitchFamily="34" charset="0"/>
              </a:rPr>
              <a:t> Bütçesinden karşılanan yolluklar ve görevlendirilen kişi sayıları:</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2"/>
          <p:cNvSpPr>
            <a:spLocks noGrp="1" noChangeArrowheads="1"/>
          </p:cNvSpPr>
          <p:nvPr>
            <p:ph type="sldNum" sz="quarter" idx="12"/>
          </p:nvPr>
        </p:nvSpPr>
        <p:spPr bwMode="auto">
          <a:noFill/>
          <a:ln>
            <a:miter lim="800000"/>
            <a:headEnd/>
            <a:tailEnd/>
          </a:ln>
        </p:spPr>
        <p:txBody>
          <a:bodyPr/>
          <a:lstStyle/>
          <a:p>
            <a:fld id="{E7528878-D198-44BB-98F9-A7075E9347C8}" type="slidenum">
              <a:rPr lang="tr-TR" altLang="tr-TR" smtClean="0"/>
              <a:pPr/>
              <a:t>23</a:t>
            </a:fld>
            <a:endParaRPr lang="tr-TR" altLang="tr-TR" smtClean="0"/>
          </a:p>
        </p:txBody>
      </p:sp>
      <p:graphicFrame>
        <p:nvGraphicFramePr>
          <p:cNvPr id="36938" name="Group 74"/>
          <p:cNvGraphicFramePr>
            <a:graphicFrameLocks noGrp="1"/>
          </p:cNvGraphicFramePr>
          <p:nvPr>
            <p:ph sz="half" idx="4294967295"/>
            <p:extLst>
              <p:ext uri="{D42A27DB-BD31-4B8C-83A1-F6EECF244321}">
                <p14:modId xmlns:p14="http://schemas.microsoft.com/office/powerpoint/2010/main" val="2395197996"/>
              </p:ext>
            </p:extLst>
          </p:nvPr>
        </p:nvGraphicFramePr>
        <p:xfrm>
          <a:off x="889344" y="2441233"/>
          <a:ext cx="6883072" cy="1790829"/>
        </p:xfrm>
        <a:graphic>
          <a:graphicData uri="http://schemas.openxmlformats.org/drawingml/2006/table">
            <a:tbl>
              <a:tblPr/>
              <a:tblGrid>
                <a:gridCol w="3880544">
                  <a:extLst>
                    <a:ext uri="{9D8B030D-6E8A-4147-A177-3AD203B41FA5}">
                      <a16:colId xmlns:a16="http://schemas.microsoft.com/office/drawing/2014/main" val="20000"/>
                    </a:ext>
                  </a:extLst>
                </a:gridCol>
                <a:gridCol w="988416">
                  <a:extLst>
                    <a:ext uri="{9D8B030D-6E8A-4147-A177-3AD203B41FA5}">
                      <a16:colId xmlns:a16="http://schemas.microsoft.com/office/drawing/2014/main" val="20001"/>
                    </a:ext>
                  </a:extLst>
                </a:gridCol>
                <a:gridCol w="2014112">
                  <a:extLst>
                    <a:ext uri="{9D8B030D-6E8A-4147-A177-3AD203B41FA5}">
                      <a16:colId xmlns:a16="http://schemas.microsoft.com/office/drawing/2014/main" val="20002"/>
                    </a:ext>
                  </a:extLst>
                </a:gridCol>
              </a:tblGrid>
              <a:tr h="94485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endParaRPr kumimoji="0" lang="tr-TR" sz="1400" b="1" i="0" u="none" strike="noStrike" kern="1200" cap="none" normalizeH="0" baseline="0" dirty="0" smtClean="0">
                        <a:ln>
                          <a:noFill/>
                        </a:ln>
                        <a:solidFill>
                          <a:schemeClr val="tx1"/>
                        </a:solidFill>
                        <a:effectLst/>
                        <a:latin typeface="+mn-lt"/>
                        <a:ea typeface="+mn-ea"/>
                        <a:cs typeface="Arial" charset="0"/>
                      </a:endParaRPr>
                    </a:p>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chemeClr val="tx1"/>
                          </a:solidFill>
                          <a:effectLst/>
                          <a:latin typeface="+mn-lt"/>
                          <a:ea typeface="+mn-ea"/>
                          <a:cs typeface="Arial" charset="0"/>
                        </a:rPr>
                        <a:t>31.12.2020    İTİBARİYLE</a:t>
                      </a:r>
                      <a:endParaRPr kumimoji="0" lang="tr-TR" sz="1400" b="0" i="0" u="none" strike="noStrike" kern="1200" cap="none" normalizeH="0" baseline="0" dirty="0" smtClean="0">
                        <a:ln>
                          <a:noFill/>
                        </a:ln>
                        <a:solidFill>
                          <a:schemeClr val="tx1"/>
                        </a:solidFill>
                        <a:effectLst/>
                        <a:latin typeface="+mn-lt"/>
                        <a:ea typeface="+mn-ea"/>
                        <a:cs typeface="+mn-cs"/>
                      </a:endParaRPr>
                    </a:p>
                    <a:p>
                      <a:pPr marL="0" marR="0" lvl="0" indent="0" algn="ctr" defTabSz="914400" rtl="0" eaLnBrk="0" fontAlgn="ctr" latinLnBrk="0" hangingPunct="0">
                        <a:lnSpc>
                          <a:spcPct val="100000"/>
                        </a:lnSpc>
                        <a:spcBef>
                          <a:spcPct val="0"/>
                        </a:spcBef>
                        <a:spcAft>
                          <a:spcPct val="0"/>
                        </a:spcAft>
                        <a:buClrTx/>
                        <a:buSzTx/>
                        <a:buFontTx/>
                        <a:buNone/>
                        <a:tabLst/>
                        <a:defRPr/>
                      </a:pPr>
                      <a:endParaRPr kumimoji="0" lang="tr-TR" sz="1400" b="0" i="0" u="none" strike="noStrike" kern="1200" cap="none" normalizeH="0" baseline="0" dirty="0" smtClean="0">
                        <a:ln>
                          <a:noFill/>
                        </a:ln>
                        <a:solidFill>
                          <a:schemeClr val="tx1"/>
                        </a:solidFill>
                        <a:effectLst/>
                        <a:latin typeface="+mn-lt"/>
                        <a:ea typeface="+mn-ea"/>
                        <a:cs typeface="+mn-cs"/>
                      </a:endParaRP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0"/>
                  </a:ext>
                </a:extLst>
              </a:tr>
              <a:tr h="38880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İŞİN ADI</a:t>
                      </a: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ADET</a:t>
                      </a: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1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Narrow" pitchFamily="34" charset="0"/>
                          <a:cs typeface="Arial" charset="0"/>
                        </a:rPr>
                        <a:t>AVANS-KREDİ (Kik ilanı-gazete ilanı-noter v.b)</a:t>
                      </a: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17</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endParaRPr lang="tr-TR" sz="1400" b="1" i="0" u="none" strike="noStrike" dirty="0">
                        <a:solidFill>
                          <a:srgbClr val="000000"/>
                        </a:solidFill>
                        <a:latin typeface="Calibri"/>
                      </a:endParaRPr>
                    </a:p>
                  </a:txBody>
                  <a:tcPr marL="12700" marR="12700" marT="9525"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4845" name="Rectangle 5"/>
          <p:cNvSpPr>
            <a:spLocks noChangeArrowheads="1"/>
          </p:cNvSpPr>
          <p:nvPr/>
        </p:nvSpPr>
        <p:spPr bwMode="auto">
          <a:xfrm>
            <a:off x="912284" y="4292600"/>
            <a:ext cx="10972800" cy="1143000"/>
          </a:xfrm>
          <a:prstGeom prst="rect">
            <a:avLst/>
          </a:prstGeom>
          <a:noFill/>
          <a:ln w="9525">
            <a:noFill/>
            <a:miter lim="800000"/>
            <a:headEnd/>
            <a:tailEnd/>
          </a:ln>
        </p:spPr>
        <p:txBody>
          <a:bodyPr anchor="ctr" anchorCtr="1"/>
          <a:lstStyle/>
          <a:p>
            <a:pPr algn="ctr"/>
            <a:endParaRPr lang="tr-TR" altLang="tr-TR" sz="2800" b="1">
              <a:solidFill>
                <a:schemeClr val="tx2"/>
              </a:solidFill>
            </a:endParaRPr>
          </a:p>
        </p:txBody>
      </p:sp>
      <p:sp>
        <p:nvSpPr>
          <p:cNvPr id="34846" name="Text Box 298"/>
          <p:cNvSpPr txBox="1">
            <a:spLocks noChangeArrowheads="1"/>
          </p:cNvSpPr>
          <p:nvPr/>
        </p:nvSpPr>
        <p:spPr bwMode="auto">
          <a:xfrm>
            <a:off x="0" y="682412"/>
            <a:ext cx="10176933" cy="338137"/>
          </a:xfrm>
          <a:prstGeom prst="rect">
            <a:avLst/>
          </a:prstGeom>
          <a:noFill/>
          <a:ln w="9525">
            <a:noFill/>
            <a:miter lim="800000"/>
            <a:headEnd/>
            <a:tailEnd/>
          </a:ln>
        </p:spPr>
        <p:txBody>
          <a:bodyPr>
            <a:spAutoFit/>
          </a:bodyPr>
          <a:lstStyle/>
          <a:p>
            <a:pPr algn="ctr" eaLnBrk="1" hangingPunct="1">
              <a:spcBef>
                <a:spcPct val="50000"/>
              </a:spcBef>
            </a:pPr>
            <a:r>
              <a:rPr lang="tr-TR" altLang="tr-TR" sz="1600" b="1" dirty="0">
                <a:latin typeface="Arial" pitchFamily="34" charset="0"/>
              </a:rPr>
              <a:t>Avans, kredi yoluyla yapılan alımlar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2"/>
          <p:cNvSpPr>
            <a:spLocks noGrp="1" noChangeArrowheads="1"/>
          </p:cNvSpPr>
          <p:nvPr>
            <p:ph type="sldNum" sz="quarter" idx="12"/>
          </p:nvPr>
        </p:nvSpPr>
        <p:spPr bwMode="auto">
          <a:noFill/>
          <a:ln>
            <a:miter lim="800000"/>
            <a:headEnd/>
            <a:tailEnd/>
          </a:ln>
        </p:spPr>
        <p:txBody>
          <a:bodyPr/>
          <a:lstStyle/>
          <a:p>
            <a:fld id="{038BF305-6E42-4FC3-AB7E-82AA1656114D}" type="slidenum">
              <a:rPr lang="tr-TR" altLang="tr-TR" smtClean="0"/>
              <a:pPr/>
              <a:t>24</a:t>
            </a:fld>
            <a:endParaRPr lang="tr-TR" altLang="tr-TR" smtClean="0"/>
          </a:p>
        </p:txBody>
      </p:sp>
      <p:graphicFrame>
        <p:nvGraphicFramePr>
          <p:cNvPr id="115217" name="Group 1553"/>
          <p:cNvGraphicFramePr>
            <a:graphicFrameLocks noGrp="1"/>
          </p:cNvGraphicFramePr>
          <p:nvPr>
            <p:ph sz="half" idx="4294967295"/>
            <p:extLst>
              <p:ext uri="{D42A27DB-BD31-4B8C-83A1-F6EECF244321}">
                <p14:modId xmlns:p14="http://schemas.microsoft.com/office/powerpoint/2010/main" val="2312288896"/>
              </p:ext>
            </p:extLst>
          </p:nvPr>
        </p:nvGraphicFramePr>
        <p:xfrm>
          <a:off x="899527" y="2021317"/>
          <a:ext cx="10369548" cy="2636838"/>
        </p:xfrm>
        <a:graphic>
          <a:graphicData uri="http://schemas.openxmlformats.org/drawingml/2006/table">
            <a:tbl>
              <a:tblPr/>
              <a:tblGrid>
                <a:gridCol w="2997048">
                  <a:extLst>
                    <a:ext uri="{9D8B030D-6E8A-4147-A177-3AD203B41FA5}">
                      <a16:colId xmlns:a16="http://schemas.microsoft.com/office/drawing/2014/main" val="20000"/>
                    </a:ext>
                  </a:extLst>
                </a:gridCol>
                <a:gridCol w="1286791">
                  <a:extLst>
                    <a:ext uri="{9D8B030D-6E8A-4147-A177-3AD203B41FA5}">
                      <a16:colId xmlns:a16="http://schemas.microsoft.com/office/drawing/2014/main" val="20001"/>
                    </a:ext>
                  </a:extLst>
                </a:gridCol>
                <a:gridCol w="2264861">
                  <a:extLst>
                    <a:ext uri="{9D8B030D-6E8A-4147-A177-3AD203B41FA5}">
                      <a16:colId xmlns:a16="http://schemas.microsoft.com/office/drawing/2014/main" val="20002"/>
                    </a:ext>
                  </a:extLst>
                </a:gridCol>
                <a:gridCol w="1228652">
                  <a:extLst>
                    <a:ext uri="{9D8B030D-6E8A-4147-A177-3AD203B41FA5}">
                      <a16:colId xmlns:a16="http://schemas.microsoft.com/office/drawing/2014/main" val="20003"/>
                    </a:ext>
                  </a:extLst>
                </a:gridCol>
                <a:gridCol w="2592196">
                  <a:extLst>
                    <a:ext uri="{9D8B030D-6E8A-4147-A177-3AD203B41FA5}">
                      <a16:colId xmlns:a16="http://schemas.microsoft.com/office/drawing/2014/main" val="20004"/>
                    </a:ext>
                  </a:extLst>
                </a:gridCol>
              </a:tblGrid>
              <a:tr h="628650">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Tx/>
                        <a:buNone/>
                        <a:tabLst/>
                      </a:pPr>
                      <a:endParaRPr kumimoji="0" lang="tr-TR" sz="2800" b="0" i="0" u="none" strike="noStrike" cap="none" normalizeH="0" baseline="0" dirty="0" smtClean="0">
                        <a:ln>
                          <a:noFill/>
                        </a:ln>
                        <a:solidFill>
                          <a:srgbClr val="FF0000"/>
                        </a:solidFill>
                        <a:effectLst/>
                        <a:latin typeface="Garamond" pitchFamily="18" charset="0"/>
                      </a:endParaRPr>
                    </a:p>
                  </a:txBody>
                  <a:tcPr marL="121925" marR="121925"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rgbClr val="FF0000"/>
                          </a:solidFill>
                          <a:effectLst/>
                          <a:latin typeface="+mn-lt"/>
                          <a:ea typeface="+mn-ea"/>
                          <a:cs typeface="Arial" charset="0"/>
                        </a:rPr>
                        <a:t>31.12.2019  İTİBARİYLE</a:t>
                      </a:r>
                      <a:endParaRPr kumimoji="0" lang="tr-TR" sz="1400" b="0" i="0" u="none" strike="noStrike" kern="1200" cap="none" normalizeH="0" baseline="0" dirty="0" smtClean="0">
                        <a:ln>
                          <a:noFill/>
                        </a:ln>
                        <a:solidFill>
                          <a:srgbClr val="FF0000"/>
                        </a:solidFill>
                        <a:effectLst/>
                        <a:latin typeface="+mn-lt"/>
                        <a:ea typeface="+mn-ea"/>
                        <a:cs typeface="+mn-cs"/>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rgbClr val="FF0000"/>
                          </a:solidFill>
                          <a:effectLst/>
                          <a:latin typeface="+mn-lt"/>
                          <a:ea typeface="+mn-ea"/>
                          <a:cs typeface="Arial" charset="0"/>
                        </a:rPr>
                        <a:t>31.12.2020  İTİBARİYLE</a:t>
                      </a:r>
                      <a:endParaRPr kumimoji="0" lang="tr-TR" sz="1400" b="0" i="0" u="none" strike="noStrike" kern="1200" cap="none" normalizeH="0" baseline="0" dirty="0" smtClean="0">
                        <a:ln>
                          <a:noFill/>
                        </a:ln>
                        <a:solidFill>
                          <a:srgbClr val="FF0000"/>
                        </a:solidFill>
                        <a:effectLst/>
                        <a:latin typeface="+mn-lt"/>
                        <a:ea typeface="+mn-ea"/>
                        <a:cs typeface="+mn-cs"/>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0"/>
                  </a:ext>
                </a:extLst>
              </a:tr>
              <a:tr h="33178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İŞİN ADI</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ADET</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ADET</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1"/>
                  </a:ext>
                </a:extLst>
              </a:tr>
              <a:tr h="33528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TELEFON-İNTERNET EVRAKI</a:t>
                      </a:r>
                      <a:endParaRPr kumimoji="0" lang="tr-TR" sz="1800" b="1"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12</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14.118,55</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17</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15.213,96</a:t>
                      </a:r>
                    </a:p>
                  </a:txBody>
                  <a:tcPr marL="121925" marR="121925"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2"/>
                  </a:ext>
                </a:extLst>
              </a:tr>
              <a:tr h="33528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ELEKTRİK EVRAKI</a:t>
                      </a:r>
                      <a:endParaRPr kumimoji="0" lang="tr-TR" sz="1800" b="1"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26</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algn="r" fontAlgn="b"/>
                      <a:r>
                        <a:rPr lang="tr-TR" sz="1600" b="0" i="0" u="none" strike="noStrike" dirty="0" smtClean="0">
                          <a:solidFill>
                            <a:srgbClr val="000000"/>
                          </a:solidFill>
                          <a:latin typeface="Arial" pitchFamily="34" charset="0"/>
                          <a:cs typeface="Arial" pitchFamily="34" charset="0"/>
                        </a:rPr>
                        <a:t>3.555.986,81</a:t>
                      </a:r>
                      <a:endParaRPr lang="tr-TR" sz="1600" b="0" i="0" u="none" strike="noStrike" dirty="0">
                        <a:solidFill>
                          <a:srgbClr val="000000"/>
                        </a:solidFill>
                        <a:latin typeface="Arial" pitchFamily="34" charset="0"/>
                        <a:cs typeface="Arial" pitchFamily="34" charset="0"/>
                      </a:endParaRPr>
                    </a:p>
                  </a:txBody>
                  <a:tcPr marL="12700" marR="1270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14</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algn="r" fontAlgn="b"/>
                      <a:r>
                        <a:rPr lang="tr-TR" sz="1600" b="0" i="0" u="none" strike="noStrike" dirty="0" smtClean="0">
                          <a:solidFill>
                            <a:srgbClr val="000000"/>
                          </a:solidFill>
                          <a:latin typeface="Arial" pitchFamily="34" charset="0"/>
                          <a:cs typeface="Arial" pitchFamily="34" charset="0"/>
                        </a:rPr>
                        <a:t>3.583.559,10</a:t>
                      </a:r>
                      <a:endParaRPr lang="tr-TR" sz="1600" b="0" i="0" u="none" strike="noStrike" dirty="0">
                        <a:solidFill>
                          <a:srgbClr val="000000"/>
                        </a:solidFill>
                        <a:latin typeface="Arial" pitchFamily="34" charset="0"/>
                        <a:cs typeface="Arial" pitchFamily="34" charset="0"/>
                      </a:endParaRPr>
                    </a:p>
                  </a:txBody>
                  <a:tcPr marL="12700" marR="12700" marT="9525"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3"/>
                  </a:ext>
                </a:extLst>
              </a:tr>
              <a:tr h="33528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SU EVRAKI</a:t>
                      </a:r>
                      <a:endParaRPr kumimoji="0" lang="tr-TR" sz="1800" b="1"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12</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110.028,31</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16</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103.983,62</a:t>
                      </a:r>
                    </a:p>
                  </a:txBody>
                  <a:tcPr marL="121925" marR="121925"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4"/>
                  </a:ext>
                </a:extLst>
              </a:tr>
              <a:tr h="33528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Garamond" pitchFamily="18" charset="0"/>
                        </a:rPr>
                        <a:t>DOĞALGAZ</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19</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1.220.017,81</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16</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baseline="0" dirty="0" smtClean="0">
                          <a:solidFill>
                            <a:schemeClr val="tx1"/>
                          </a:solidFill>
                          <a:latin typeface="Arial" pitchFamily="34" charset="0"/>
                          <a:ea typeface="+mn-ea"/>
                          <a:cs typeface="Arial" pitchFamily="34" charset="0"/>
                        </a:rPr>
                        <a:t>  </a:t>
                      </a:r>
                      <a:r>
                        <a:rPr lang="tr-TR" sz="1600" kern="1200" dirty="0" smtClean="0">
                          <a:solidFill>
                            <a:schemeClr val="tx1"/>
                          </a:solidFill>
                          <a:latin typeface="Arial" pitchFamily="34" charset="0"/>
                          <a:ea typeface="+mn-ea"/>
                          <a:cs typeface="Arial" pitchFamily="34" charset="0"/>
                        </a:rPr>
                        <a:t>1.241.911,99</a:t>
                      </a:r>
                    </a:p>
                  </a:txBody>
                  <a:tcPr marL="121925" marR="121925"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5"/>
                  </a:ext>
                </a:extLst>
              </a:tr>
              <a:tr h="335280">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TOPLAM</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b="1" kern="1200" dirty="0" smtClean="0">
                          <a:solidFill>
                            <a:schemeClr val="tx1"/>
                          </a:solidFill>
                          <a:latin typeface="Arial" pitchFamily="34" charset="0"/>
                          <a:ea typeface="+mn-ea"/>
                          <a:cs typeface="Arial" pitchFamily="34" charset="0"/>
                        </a:rPr>
                        <a:t>69</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b="1" kern="1200" dirty="0" smtClean="0">
                          <a:solidFill>
                            <a:schemeClr val="tx1"/>
                          </a:solidFill>
                          <a:latin typeface="Arial" pitchFamily="34" charset="0"/>
                          <a:ea typeface="+mn-ea"/>
                          <a:cs typeface="Arial" pitchFamily="34" charset="0"/>
                        </a:rPr>
                        <a:t>4.900.151,48</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b="1" kern="1200" dirty="0" smtClean="0">
                          <a:solidFill>
                            <a:schemeClr val="tx1"/>
                          </a:solidFill>
                          <a:latin typeface="Arial" pitchFamily="34" charset="0"/>
                          <a:ea typeface="+mn-ea"/>
                          <a:cs typeface="Arial" pitchFamily="34" charset="0"/>
                        </a:rPr>
                        <a:t>63</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b="1" kern="1200" dirty="0" smtClean="0">
                          <a:solidFill>
                            <a:schemeClr val="tx1"/>
                          </a:solidFill>
                          <a:latin typeface="Arial" pitchFamily="34" charset="0"/>
                          <a:ea typeface="+mn-ea"/>
                          <a:cs typeface="Arial" pitchFamily="34" charset="0"/>
                        </a:rPr>
                        <a:t>4.944.668,67</a:t>
                      </a:r>
                    </a:p>
                  </a:txBody>
                  <a:tcPr marL="121925" marR="121925"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6"/>
                  </a:ext>
                </a:extLst>
              </a:tr>
            </a:tbl>
          </a:graphicData>
        </a:graphic>
      </p:graphicFrame>
      <p:sp>
        <p:nvSpPr>
          <p:cNvPr id="35893" name="Text Box 290"/>
          <p:cNvSpPr txBox="1">
            <a:spLocks noChangeArrowheads="1"/>
          </p:cNvSpPr>
          <p:nvPr/>
        </p:nvSpPr>
        <p:spPr bwMode="auto">
          <a:xfrm>
            <a:off x="918233" y="635430"/>
            <a:ext cx="8735483" cy="366713"/>
          </a:xfrm>
          <a:prstGeom prst="rect">
            <a:avLst/>
          </a:prstGeom>
          <a:noFill/>
          <a:ln w="9525">
            <a:noFill/>
            <a:miter lim="800000"/>
            <a:headEnd/>
            <a:tailEnd/>
          </a:ln>
        </p:spPr>
        <p:txBody>
          <a:bodyPr>
            <a:spAutoFit/>
          </a:bodyPr>
          <a:lstStyle/>
          <a:p>
            <a:pPr algn="ctr" eaLnBrk="1" hangingPunct="1">
              <a:spcBef>
                <a:spcPct val="50000"/>
              </a:spcBef>
            </a:pPr>
            <a:r>
              <a:rPr lang="tr-TR" altLang="tr-TR" b="1" dirty="0">
                <a:latin typeface="Arial" pitchFamily="34" charset="0"/>
              </a:rPr>
              <a:t>                  ABONELİĞE BAĞLI ÖDEMELER</a:t>
            </a:r>
          </a:p>
        </p:txBody>
      </p:sp>
      <p:sp>
        <p:nvSpPr>
          <p:cNvPr id="35894" name="Line 342"/>
          <p:cNvSpPr>
            <a:spLocks noChangeShapeType="1"/>
          </p:cNvSpPr>
          <p:nvPr/>
        </p:nvSpPr>
        <p:spPr bwMode="auto">
          <a:xfrm>
            <a:off x="7590367" y="830263"/>
            <a:ext cx="0" cy="0"/>
          </a:xfrm>
          <a:prstGeom prst="line">
            <a:avLst/>
          </a:prstGeom>
          <a:noFill/>
          <a:ln w="12700" cap="rnd">
            <a:solidFill>
              <a:srgbClr val="000000"/>
            </a:solidFill>
            <a:round/>
            <a:headEnd/>
            <a:tailEnd/>
          </a:ln>
        </p:spPr>
        <p:txBody>
          <a:bodyPr/>
          <a:lstStyle/>
          <a:p>
            <a:endParaRPr lang="tr-TR"/>
          </a:p>
        </p:txBody>
      </p:sp>
      <p:sp>
        <p:nvSpPr>
          <p:cNvPr id="35895" name="Line 345"/>
          <p:cNvSpPr>
            <a:spLocks noChangeShapeType="1"/>
          </p:cNvSpPr>
          <p:nvPr/>
        </p:nvSpPr>
        <p:spPr bwMode="auto">
          <a:xfrm>
            <a:off x="7590367" y="830263"/>
            <a:ext cx="0" cy="0"/>
          </a:xfrm>
          <a:prstGeom prst="line">
            <a:avLst/>
          </a:prstGeom>
          <a:noFill/>
          <a:ln w="12700" cap="rnd">
            <a:solidFill>
              <a:srgbClr val="000000"/>
            </a:solidFill>
            <a:round/>
            <a:headEnd/>
            <a:tailEnd/>
          </a:ln>
        </p:spPr>
        <p:txBody>
          <a:bodyPr/>
          <a:lstStyle/>
          <a:p>
            <a:endParaRPr lang="tr-TR"/>
          </a:p>
        </p:txBody>
      </p:sp>
      <p:sp>
        <p:nvSpPr>
          <p:cNvPr id="35896" name="Line 357"/>
          <p:cNvSpPr>
            <a:spLocks noChangeShapeType="1"/>
          </p:cNvSpPr>
          <p:nvPr/>
        </p:nvSpPr>
        <p:spPr bwMode="auto">
          <a:xfrm>
            <a:off x="7590367" y="1258888"/>
            <a:ext cx="0" cy="0"/>
          </a:xfrm>
          <a:prstGeom prst="line">
            <a:avLst/>
          </a:prstGeom>
          <a:noFill/>
          <a:ln w="12700" cap="rnd">
            <a:solidFill>
              <a:srgbClr val="000000"/>
            </a:solidFill>
            <a:round/>
            <a:headEnd/>
            <a:tailEnd/>
          </a:ln>
        </p:spPr>
        <p:txBody>
          <a:bodyPr/>
          <a:lstStyle/>
          <a:p>
            <a:endParaRPr lang="tr-TR"/>
          </a:p>
        </p:txBody>
      </p:sp>
      <p:sp>
        <p:nvSpPr>
          <p:cNvPr id="35897" name="Line 360"/>
          <p:cNvSpPr>
            <a:spLocks noChangeShapeType="1"/>
          </p:cNvSpPr>
          <p:nvPr/>
        </p:nvSpPr>
        <p:spPr bwMode="auto">
          <a:xfrm>
            <a:off x="7590367" y="1258888"/>
            <a:ext cx="0" cy="0"/>
          </a:xfrm>
          <a:prstGeom prst="line">
            <a:avLst/>
          </a:prstGeom>
          <a:noFill/>
          <a:ln w="12700" cap="rnd">
            <a:solidFill>
              <a:srgbClr val="000000"/>
            </a:solidFill>
            <a:round/>
            <a:headEnd/>
            <a:tailEnd/>
          </a:ln>
        </p:spPr>
        <p:txBody>
          <a:bodyPr/>
          <a:lstStyle/>
          <a:p>
            <a:endParaRPr lang="tr-TR"/>
          </a:p>
        </p:txBody>
      </p:sp>
      <p:sp>
        <p:nvSpPr>
          <p:cNvPr id="35898" name="Line 371"/>
          <p:cNvSpPr>
            <a:spLocks noChangeShapeType="1"/>
          </p:cNvSpPr>
          <p:nvPr/>
        </p:nvSpPr>
        <p:spPr bwMode="auto">
          <a:xfrm>
            <a:off x="7590367" y="1533525"/>
            <a:ext cx="0" cy="0"/>
          </a:xfrm>
          <a:prstGeom prst="line">
            <a:avLst/>
          </a:prstGeom>
          <a:noFill/>
          <a:ln w="12700" cap="rnd">
            <a:solidFill>
              <a:srgbClr val="000000"/>
            </a:solidFill>
            <a:round/>
            <a:headEnd/>
            <a:tailEnd/>
          </a:ln>
        </p:spPr>
        <p:txBody>
          <a:bodyPr/>
          <a:lstStyle/>
          <a:p>
            <a:endParaRPr lang="tr-TR"/>
          </a:p>
        </p:txBody>
      </p:sp>
      <p:sp>
        <p:nvSpPr>
          <p:cNvPr id="35899" name="Line 374"/>
          <p:cNvSpPr>
            <a:spLocks noChangeShapeType="1"/>
          </p:cNvSpPr>
          <p:nvPr/>
        </p:nvSpPr>
        <p:spPr bwMode="auto">
          <a:xfrm>
            <a:off x="7590367" y="1533525"/>
            <a:ext cx="0" cy="0"/>
          </a:xfrm>
          <a:prstGeom prst="line">
            <a:avLst/>
          </a:prstGeom>
          <a:noFill/>
          <a:ln w="12700" cap="rnd">
            <a:solidFill>
              <a:srgbClr val="000000"/>
            </a:solidFill>
            <a:round/>
            <a:headEnd/>
            <a:tailEnd/>
          </a:ln>
        </p:spPr>
        <p:txBody>
          <a:bodyPr/>
          <a:lstStyle/>
          <a:p>
            <a:endParaRPr lang="tr-TR"/>
          </a:p>
        </p:txBody>
      </p:sp>
      <p:sp>
        <p:nvSpPr>
          <p:cNvPr id="35900" name="Line 382"/>
          <p:cNvSpPr>
            <a:spLocks noChangeShapeType="1"/>
          </p:cNvSpPr>
          <p:nvPr/>
        </p:nvSpPr>
        <p:spPr bwMode="auto">
          <a:xfrm>
            <a:off x="7590367" y="1808163"/>
            <a:ext cx="0" cy="0"/>
          </a:xfrm>
          <a:prstGeom prst="line">
            <a:avLst/>
          </a:prstGeom>
          <a:noFill/>
          <a:ln w="12700" cap="rnd">
            <a:solidFill>
              <a:srgbClr val="000000"/>
            </a:solidFill>
            <a:round/>
            <a:headEnd/>
            <a:tailEnd/>
          </a:ln>
        </p:spPr>
        <p:txBody>
          <a:bodyPr/>
          <a:lstStyle/>
          <a:p>
            <a:endParaRPr lang="tr-TR"/>
          </a:p>
        </p:txBody>
      </p:sp>
      <p:sp>
        <p:nvSpPr>
          <p:cNvPr id="35901" name="Line 384"/>
          <p:cNvSpPr>
            <a:spLocks noChangeShapeType="1"/>
          </p:cNvSpPr>
          <p:nvPr/>
        </p:nvSpPr>
        <p:spPr bwMode="auto">
          <a:xfrm>
            <a:off x="7590367" y="1808163"/>
            <a:ext cx="0" cy="0"/>
          </a:xfrm>
          <a:prstGeom prst="line">
            <a:avLst/>
          </a:prstGeom>
          <a:noFill/>
          <a:ln w="12700" cap="rnd">
            <a:solidFill>
              <a:srgbClr val="000000"/>
            </a:solidFill>
            <a:round/>
            <a:headEnd/>
            <a:tailEnd/>
          </a:ln>
        </p:spPr>
        <p:txBody>
          <a:bodyPr/>
          <a:lstStyle/>
          <a:p>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22"/>
          <p:cNvSpPr>
            <a:spLocks noGrp="1" noChangeArrowheads="1"/>
          </p:cNvSpPr>
          <p:nvPr>
            <p:ph type="sldNum" sz="quarter" idx="12"/>
          </p:nvPr>
        </p:nvSpPr>
        <p:spPr bwMode="auto">
          <a:noFill/>
          <a:ln>
            <a:miter lim="800000"/>
            <a:headEnd/>
            <a:tailEnd/>
          </a:ln>
        </p:spPr>
        <p:txBody>
          <a:bodyPr/>
          <a:lstStyle/>
          <a:p>
            <a:fld id="{B81127C7-622A-4583-A10D-6ED739253409}" type="slidenum">
              <a:rPr lang="tr-TR" altLang="tr-TR" smtClean="0"/>
              <a:pPr/>
              <a:t>25</a:t>
            </a:fld>
            <a:endParaRPr lang="tr-TR" altLang="tr-TR" smtClean="0"/>
          </a:p>
        </p:txBody>
      </p:sp>
      <p:sp>
        <p:nvSpPr>
          <p:cNvPr id="38916"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2431963B-E53C-47A6-A6C3-793926031CFD}" type="slidenum">
              <a:rPr lang="tr-TR" altLang="tr-TR" sz="1200"/>
              <a:pPr algn="r" eaLnBrk="1" hangingPunct="1"/>
              <a:t>25</a:t>
            </a:fld>
            <a:endParaRPr lang="tr-TR" altLang="tr-TR" sz="1200"/>
          </a:p>
        </p:txBody>
      </p:sp>
      <p:sp>
        <p:nvSpPr>
          <p:cNvPr id="38917" name="Text Box 6"/>
          <p:cNvSpPr txBox="1">
            <a:spLocks noChangeArrowheads="1"/>
          </p:cNvSpPr>
          <p:nvPr/>
        </p:nvSpPr>
        <p:spPr bwMode="auto">
          <a:xfrm>
            <a:off x="1775884" y="1125538"/>
            <a:ext cx="3649133" cy="366712"/>
          </a:xfrm>
          <a:prstGeom prst="rect">
            <a:avLst/>
          </a:prstGeom>
          <a:noFill/>
          <a:ln w="9525">
            <a:noFill/>
            <a:miter lim="800000"/>
            <a:headEnd/>
            <a:tailEnd/>
          </a:ln>
        </p:spPr>
        <p:txBody>
          <a:bodyPr>
            <a:spAutoFit/>
          </a:bodyPr>
          <a:lstStyle/>
          <a:p>
            <a:pPr algn="ctr" eaLnBrk="1" hangingPunct="1">
              <a:spcBef>
                <a:spcPct val="50000"/>
              </a:spcBef>
            </a:pPr>
            <a:r>
              <a:rPr lang="tr-TR" altLang="tr-TR" b="1" dirty="0">
                <a:solidFill>
                  <a:srgbClr val="FF0000"/>
                </a:solidFill>
                <a:latin typeface="Arial" pitchFamily="34" charset="0"/>
              </a:rPr>
              <a:t>Sorunlar</a:t>
            </a:r>
          </a:p>
        </p:txBody>
      </p:sp>
      <p:sp>
        <p:nvSpPr>
          <p:cNvPr id="37894" name="Text Box 7"/>
          <p:cNvSpPr txBox="1">
            <a:spLocks noChangeArrowheads="1"/>
          </p:cNvSpPr>
          <p:nvPr/>
        </p:nvSpPr>
        <p:spPr bwMode="auto">
          <a:xfrm>
            <a:off x="1488017" y="1844675"/>
            <a:ext cx="4656667" cy="2754600"/>
          </a:xfrm>
          <a:prstGeom prst="rect">
            <a:avLst/>
          </a:prstGeom>
          <a:solidFill>
            <a:schemeClr val="accent4">
              <a:lumMod val="20000"/>
              <a:lumOff val="80000"/>
            </a:schemeClr>
          </a:solidFill>
          <a:ln w="9525">
            <a:noFill/>
            <a:miter lim="800000"/>
            <a:headEnd/>
            <a:tailEnd/>
          </a:ln>
        </p:spPr>
        <p:txBody>
          <a:bodyPr wrap="square">
            <a:spAutoFit/>
          </a:bodyPr>
          <a:lstStyle/>
          <a:p>
            <a:pPr eaLnBrk="1" hangingPunct="1">
              <a:spcBef>
                <a:spcPct val="50000"/>
              </a:spcBef>
              <a:buFontTx/>
              <a:buChar char="-"/>
              <a:defRPr/>
            </a:pPr>
            <a:r>
              <a:rPr lang="tr-TR" altLang="tr-TR" sz="1600" dirty="0">
                <a:latin typeface="Arial" pitchFamily="34" charset="0"/>
              </a:rPr>
              <a:t>Kamu mali mevzuatının çok sık olarak değişmesi ve iş yoğunluğundan çalışanların bu değişime uyumundaki güçlükler,</a:t>
            </a:r>
          </a:p>
          <a:p>
            <a:pPr eaLnBrk="1" hangingPunct="1">
              <a:spcBef>
                <a:spcPct val="50000"/>
              </a:spcBef>
              <a:buFontTx/>
              <a:buChar char="-"/>
              <a:defRPr/>
            </a:pPr>
            <a:r>
              <a:rPr lang="tr-TR" altLang="tr-TR" sz="1600" dirty="0">
                <a:latin typeface="Arial" pitchFamily="34" charset="0"/>
              </a:rPr>
              <a:t>Harcama birimlerinin ödenek yetersizliği nedeniyle plansız ve yoğun talepleri</a:t>
            </a:r>
          </a:p>
          <a:p>
            <a:pPr eaLnBrk="1" hangingPunct="1">
              <a:spcBef>
                <a:spcPct val="50000"/>
              </a:spcBef>
              <a:buFontTx/>
              <a:buChar char="-"/>
              <a:defRPr/>
            </a:pPr>
            <a:r>
              <a:rPr lang="tr-TR" altLang="tr-TR" sz="1600" dirty="0">
                <a:latin typeface="Arial" pitchFamily="34" charset="0"/>
              </a:rPr>
              <a:t>Mali sorumluluk  nedeniyle personelin motivasyon ihtiyacı,</a:t>
            </a:r>
          </a:p>
          <a:p>
            <a:pPr eaLnBrk="1" hangingPunct="1">
              <a:spcBef>
                <a:spcPct val="50000"/>
              </a:spcBef>
              <a:buFontTx/>
              <a:buChar char="-"/>
              <a:defRPr/>
            </a:pPr>
            <a:endParaRPr lang="tr-TR" altLang="tr-TR" sz="1600" i="1" dirty="0">
              <a:latin typeface="Arial" pitchFamily="34" charset="0"/>
            </a:endParaRPr>
          </a:p>
          <a:p>
            <a:pPr eaLnBrk="1" hangingPunct="1">
              <a:spcBef>
                <a:spcPct val="50000"/>
              </a:spcBef>
              <a:buFontTx/>
              <a:buChar char="-"/>
              <a:defRPr/>
            </a:pPr>
            <a:endParaRPr lang="tr-TR" altLang="tr-TR" sz="1400" i="1" dirty="0">
              <a:latin typeface="Arial" pitchFamily="34" charset="0"/>
            </a:endParaRPr>
          </a:p>
        </p:txBody>
      </p:sp>
      <p:sp>
        <p:nvSpPr>
          <p:cNvPr id="38920" name="Text Box 4"/>
          <p:cNvSpPr txBox="1">
            <a:spLocks noChangeArrowheads="1"/>
          </p:cNvSpPr>
          <p:nvPr/>
        </p:nvSpPr>
        <p:spPr bwMode="auto">
          <a:xfrm>
            <a:off x="6335184" y="1125539"/>
            <a:ext cx="5856816" cy="369887"/>
          </a:xfrm>
          <a:prstGeom prst="rect">
            <a:avLst/>
          </a:prstGeom>
          <a:noFill/>
          <a:ln w="9525">
            <a:noFill/>
            <a:miter lim="800000"/>
            <a:headEnd/>
            <a:tailEnd/>
          </a:ln>
        </p:spPr>
        <p:txBody>
          <a:bodyPr>
            <a:spAutoFit/>
          </a:bodyPr>
          <a:lstStyle/>
          <a:p>
            <a:pPr algn="ctr" eaLnBrk="1" hangingPunct="1">
              <a:spcBef>
                <a:spcPct val="50000"/>
              </a:spcBef>
            </a:pPr>
            <a:r>
              <a:rPr lang="tr-TR" altLang="tr-TR" b="1">
                <a:solidFill>
                  <a:srgbClr val="FF0000"/>
                </a:solidFill>
                <a:latin typeface="Arial" pitchFamily="34" charset="0"/>
              </a:rPr>
              <a:t>Çözüm</a:t>
            </a:r>
            <a:r>
              <a:rPr lang="tr-TR" altLang="tr-TR" b="1">
                <a:latin typeface="Arial" pitchFamily="34" charset="0"/>
              </a:rPr>
              <a:t> Önerileri ve Değerlendirme</a:t>
            </a:r>
          </a:p>
        </p:txBody>
      </p:sp>
      <p:sp>
        <p:nvSpPr>
          <p:cNvPr id="37897" name="Text Box 5"/>
          <p:cNvSpPr txBox="1">
            <a:spLocks noChangeArrowheads="1"/>
          </p:cNvSpPr>
          <p:nvPr/>
        </p:nvSpPr>
        <p:spPr bwMode="auto">
          <a:xfrm>
            <a:off x="6479118" y="1844675"/>
            <a:ext cx="5615516" cy="2062103"/>
          </a:xfrm>
          <a:prstGeom prst="rect">
            <a:avLst/>
          </a:prstGeom>
          <a:solidFill>
            <a:schemeClr val="accent4">
              <a:lumMod val="40000"/>
              <a:lumOff val="60000"/>
            </a:schemeClr>
          </a:solidFill>
          <a:ln w="9525">
            <a:noFill/>
            <a:miter lim="800000"/>
            <a:headEnd/>
            <a:tailEnd/>
          </a:ln>
        </p:spPr>
        <p:txBody>
          <a:bodyPr wrap="square">
            <a:spAutoFit/>
          </a:bodyPr>
          <a:lstStyle/>
          <a:p>
            <a:pPr eaLnBrk="1" hangingPunct="1">
              <a:spcBef>
                <a:spcPct val="50000"/>
              </a:spcBef>
              <a:buFontTx/>
              <a:buChar char="-"/>
              <a:defRPr/>
            </a:pPr>
            <a:r>
              <a:rPr lang="tr-TR" altLang="tr-TR" sz="1600" dirty="0">
                <a:latin typeface="Arial" pitchFamily="34" charset="0"/>
              </a:rPr>
              <a:t> Yıl içerisinde özellikle mevzuata tabi çalışan personelin </a:t>
            </a:r>
            <a:r>
              <a:rPr lang="tr-TR" altLang="tr-TR" sz="1600" dirty="0" err="1">
                <a:latin typeface="Arial" pitchFamily="34" charset="0"/>
              </a:rPr>
              <a:t>hizmetiçi</a:t>
            </a:r>
            <a:r>
              <a:rPr lang="tr-TR" altLang="tr-TR" sz="1600" dirty="0">
                <a:latin typeface="Arial" pitchFamily="34" charset="0"/>
              </a:rPr>
              <a:t> eğitime gönderilmesi</a:t>
            </a:r>
          </a:p>
          <a:p>
            <a:pPr eaLnBrk="1" hangingPunct="1">
              <a:spcBef>
                <a:spcPct val="50000"/>
              </a:spcBef>
              <a:buFontTx/>
              <a:buChar char="-"/>
              <a:defRPr/>
            </a:pPr>
            <a:r>
              <a:rPr lang="tr-TR" altLang="tr-TR" sz="1600" dirty="0">
                <a:latin typeface="Arial" pitchFamily="34" charset="0"/>
              </a:rPr>
              <a:t>Her bir harcama biriminin bütçesini gerçek ihtiyaçlarına göre düzenlemesi</a:t>
            </a:r>
          </a:p>
          <a:p>
            <a:pPr eaLnBrk="1" hangingPunct="1">
              <a:spcBef>
                <a:spcPct val="50000"/>
              </a:spcBef>
              <a:buFontTx/>
              <a:buChar char="-"/>
              <a:defRPr/>
            </a:pPr>
            <a:r>
              <a:rPr lang="tr-TR" altLang="tr-TR" sz="1600" dirty="0">
                <a:latin typeface="Arial" pitchFamily="34" charset="0"/>
              </a:rPr>
              <a:t>Mali sorumluluk taşıyan personel için mali haklarının artırılması ile personelin motivasyonu sağlanabilir. Huzur Hakkı </a:t>
            </a:r>
            <a:r>
              <a:rPr lang="tr-TR" altLang="tr-TR" sz="1600" dirty="0" smtClean="0">
                <a:latin typeface="Arial" pitchFamily="34" charset="0"/>
              </a:rPr>
              <a:t>Ödemesi gibi</a:t>
            </a:r>
            <a:endParaRPr lang="tr-TR" altLang="tr-TR" sz="1600" dirty="0">
              <a:latin typeface="Arial" pitchFamily="34" charset="0"/>
            </a:endParaRPr>
          </a:p>
        </p:txBody>
      </p:sp>
      <p:cxnSp>
        <p:nvCxnSpPr>
          <p:cNvPr id="12" name="11 Düz Bağlayıcı"/>
          <p:cNvCxnSpPr/>
          <p:nvPr/>
        </p:nvCxnSpPr>
        <p:spPr>
          <a:xfrm rot="5400000">
            <a:off x="3912130" y="3933826"/>
            <a:ext cx="4752975"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4" name="13 Düz Bağlayıcı"/>
          <p:cNvCxnSpPr/>
          <p:nvPr/>
        </p:nvCxnSpPr>
        <p:spPr>
          <a:xfrm rot="10800000">
            <a:off x="1295401" y="1557338"/>
            <a:ext cx="10081684" cy="0"/>
          </a:xfrm>
          <a:prstGeom prst="line">
            <a:avLst/>
          </a:prstGeom>
          <a:ln w="25400"/>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906774" y="2388330"/>
            <a:ext cx="8534400" cy="1079500"/>
          </a:xfrm>
        </p:spPr>
        <p:txBody>
          <a:bodyPr>
            <a:normAutofit/>
          </a:bodyPr>
          <a:lstStyle/>
          <a:p>
            <a:pPr algn="ctr" eaLnBrk="1" fontAlgn="auto" hangingPunct="1">
              <a:spcAft>
                <a:spcPts val="0"/>
              </a:spcAft>
              <a:buFont typeface="Wingdings 2"/>
              <a:buNone/>
              <a:defRPr/>
            </a:pPr>
            <a:r>
              <a:rPr lang="tr-TR" sz="4400" dirty="0" smtClean="0"/>
              <a:t>ARZ EDERİM</a:t>
            </a:r>
          </a:p>
        </p:txBody>
      </p:sp>
      <p:sp>
        <p:nvSpPr>
          <p:cNvPr id="39940" name="4 Slayt Numarası Yer Tutucusu"/>
          <p:cNvSpPr>
            <a:spLocks noGrp="1"/>
          </p:cNvSpPr>
          <p:nvPr>
            <p:ph type="sldNum" sz="quarter" idx="12"/>
          </p:nvPr>
        </p:nvSpPr>
        <p:spPr bwMode="auto">
          <a:noFill/>
          <a:ln>
            <a:miter lim="800000"/>
            <a:headEnd/>
            <a:tailEnd/>
          </a:ln>
        </p:spPr>
        <p:txBody>
          <a:bodyPr/>
          <a:lstStyle/>
          <a:p>
            <a:fld id="{875285D0-1327-4863-B0BC-975D3331919A}" type="slidenum">
              <a:rPr lang="tr-TR" altLang="tr-TR" smtClean="0"/>
              <a:pPr/>
              <a:t>26</a:t>
            </a:fld>
            <a:endParaRPr lang="tr-TR" altLang="tr-TR"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958" y="1402080"/>
            <a:ext cx="10580517" cy="3799633"/>
          </a:xfrm>
          <a:prstGeom prst="rect">
            <a:avLst/>
          </a:prstGeom>
        </p:spPr>
      </p:pic>
    </p:spTree>
    <p:extLst>
      <p:ext uri="{BB962C8B-B14F-4D97-AF65-F5344CB8AC3E}">
        <p14:creationId xmlns:p14="http://schemas.microsoft.com/office/powerpoint/2010/main" val="2970953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288324" y="1631091"/>
            <a:ext cx="11450595" cy="3393237"/>
          </a:xfrm>
          <a:prstGeom prst="rect">
            <a:avLst/>
          </a:prstGeom>
          <a:noFill/>
          <a:ln w="9525">
            <a:noFill/>
            <a:miter lim="800000"/>
            <a:headEnd/>
            <a:tailEnd/>
          </a:ln>
        </p:spPr>
        <p:txBody>
          <a:bodyPr wrap="square">
            <a:spAutoFit/>
          </a:bodyPr>
          <a:lstStyle/>
          <a:p>
            <a:pPr algn="just" eaLnBrk="1" hangingPunct="1">
              <a:spcBef>
                <a:spcPct val="50000"/>
              </a:spcBef>
            </a:pPr>
            <a:r>
              <a:rPr lang="tr-TR" altLang="tr-TR" sz="1300" b="1" dirty="0" smtClean="0">
                <a:latin typeface="Arial" pitchFamily="34" charset="0"/>
              </a:rPr>
              <a:t>-</a:t>
            </a:r>
            <a:r>
              <a:rPr lang="tr-TR" altLang="tr-TR" sz="1300" b="1" dirty="0">
                <a:latin typeface="Arial" pitchFamily="34" charset="0"/>
              </a:rPr>
              <a:t>Başkanlığımızın bütçesi altında bulunan ödeneklerin, hizmet ve faaliyetlerin ekonomik ve etkin bir şekilde yerine getirilmesi için insan, para ve malzeme kaynaklarının en uygun ve verimli bir şekilde kullanılmasını sağlamak amacıyla Başkanlığımızın bütçe tasarılarını plan ve program esasına göre hazırlamak ve uygulanmasını takip etmek.</a:t>
            </a:r>
          </a:p>
          <a:p>
            <a:pPr algn="just" eaLnBrk="1" hangingPunct="1">
              <a:spcBef>
                <a:spcPct val="50000"/>
              </a:spcBef>
            </a:pPr>
            <a:r>
              <a:rPr lang="tr-TR" altLang="tr-TR" sz="1300" b="1" dirty="0">
                <a:latin typeface="Arial" pitchFamily="34" charset="0"/>
              </a:rPr>
              <a:t>-5018 Kamu Mali Yönetimi ve Kontrol Kanununun 70. maddesi gereği Başkanlığımız altındaki ödeneklerin harcanması esnasında ödenek durumunu izlemek, ihtiyaçların temininde bütçe açısından gerekli tedbirleri almak.</a:t>
            </a:r>
          </a:p>
          <a:p>
            <a:pPr algn="just" eaLnBrk="1" hangingPunct="1">
              <a:spcBef>
                <a:spcPct val="50000"/>
              </a:spcBef>
              <a:buFontTx/>
              <a:buChar char="-"/>
            </a:pPr>
            <a:r>
              <a:rPr lang="tr-TR" altLang="tr-TR" sz="1300" b="1" dirty="0">
                <a:latin typeface="Arial" pitchFamily="34" charset="0"/>
              </a:rPr>
              <a:t>Başkanlığımız personelinin özlük haklarını (maaşlarının hazırlanması, SGK kesintilerinin hesaplanması gibi) ve yolluk ödemelerini gerçekleştirmek.</a:t>
            </a:r>
          </a:p>
          <a:p>
            <a:pPr algn="just" eaLnBrk="1" hangingPunct="1">
              <a:spcBef>
                <a:spcPct val="50000"/>
              </a:spcBef>
            </a:pPr>
            <a:r>
              <a:rPr lang="tr-TR" altLang="tr-TR" sz="1300" b="1" dirty="0">
                <a:latin typeface="Arial" pitchFamily="34" charset="0"/>
              </a:rPr>
              <a:t>- Başkanlıkça gerçekleştirilen satın almalara ilişkin her türlü ödeme işlemlerini yürütmek.</a:t>
            </a:r>
            <a:br>
              <a:rPr lang="tr-TR" altLang="tr-TR" sz="1300" b="1" dirty="0">
                <a:latin typeface="Arial" pitchFamily="34" charset="0"/>
              </a:rPr>
            </a:br>
            <a:r>
              <a:rPr lang="tr-TR" altLang="tr-TR" sz="1300" b="1" dirty="0">
                <a:latin typeface="Arial" pitchFamily="34" charset="0"/>
              </a:rPr>
              <a:t>- Araç, gereç ve malzemenin temini ile ilgili hizmetleri yürütmek.</a:t>
            </a:r>
          </a:p>
          <a:p>
            <a:pPr algn="just" eaLnBrk="1" hangingPunct="1">
              <a:spcBef>
                <a:spcPct val="50000"/>
              </a:spcBef>
            </a:pPr>
            <a:r>
              <a:rPr lang="tr-TR" altLang="tr-TR" sz="1300" b="1" dirty="0">
                <a:latin typeface="Arial" pitchFamily="34" charset="0"/>
              </a:rPr>
              <a:t>- Kamu borcu faturalarının ödenmesi ve takibi.</a:t>
            </a:r>
          </a:p>
          <a:p>
            <a:pPr algn="just" eaLnBrk="1" hangingPunct="1">
              <a:spcBef>
                <a:spcPct val="50000"/>
              </a:spcBef>
            </a:pPr>
            <a:r>
              <a:rPr lang="tr-TR" altLang="tr-TR" sz="1300" b="1" dirty="0">
                <a:latin typeface="Arial" pitchFamily="34" charset="0"/>
              </a:rPr>
              <a:t>- Üniversitemizin temizlik ve güvenlik işlerini yürütmek.</a:t>
            </a:r>
          </a:p>
          <a:p>
            <a:pPr algn="just" eaLnBrk="1" hangingPunct="1">
              <a:spcBef>
                <a:spcPct val="50000"/>
              </a:spcBef>
            </a:pPr>
            <a:r>
              <a:rPr lang="tr-TR" altLang="tr-TR" sz="1300" b="1" dirty="0">
                <a:latin typeface="Arial" pitchFamily="34" charset="0"/>
              </a:rPr>
              <a:t>- Taşınır Kayıt ve Kontrol işlemlerini (her türlü malzemenin giriş-çıkış, depolanması, zimmet teslim, devir ve sayım) yapmak.</a:t>
            </a:r>
          </a:p>
          <a:p>
            <a:pPr algn="just" eaLnBrk="1" hangingPunct="1">
              <a:spcBef>
                <a:spcPct val="50000"/>
              </a:spcBef>
              <a:buFontTx/>
              <a:buChar char="-"/>
            </a:pPr>
            <a:r>
              <a:rPr lang="tr-TR" altLang="tr-TR" sz="1300" b="1" dirty="0">
                <a:latin typeface="Arial" pitchFamily="34" charset="0"/>
              </a:rPr>
              <a:t>Makine teçhizat, mobilya mefruşat ve bilgisayar alımı ihale işlemlerini gerçekleştirmek.</a:t>
            </a:r>
          </a:p>
        </p:txBody>
      </p:sp>
      <p:sp>
        <p:nvSpPr>
          <p:cNvPr id="3" name="Metin kutusu 1"/>
          <p:cNvSpPr txBox="1"/>
          <p:nvPr/>
        </p:nvSpPr>
        <p:spPr>
          <a:xfrm>
            <a:off x="1776846" y="623455"/>
            <a:ext cx="6764482" cy="461665"/>
          </a:xfrm>
          <a:prstGeom prst="rect">
            <a:avLst/>
          </a:prstGeom>
          <a:noFill/>
        </p:spPr>
        <p:txBody>
          <a:bodyPr wrap="square" rtlCol="0">
            <a:spAutoFit/>
          </a:bodyPr>
          <a:lstStyle/>
          <a:p>
            <a:r>
              <a:rPr lang="tr-TR" sz="2400" b="1" dirty="0" smtClean="0"/>
              <a:t>Faaliyet Alanı</a:t>
            </a:r>
            <a:endParaRPr lang="tr-TR" sz="2400" b="1" dirty="0"/>
          </a:p>
        </p:txBody>
      </p:sp>
    </p:spTree>
    <p:extLst>
      <p:ext uri="{BB962C8B-B14F-4D97-AF65-F5344CB8AC3E}">
        <p14:creationId xmlns:p14="http://schemas.microsoft.com/office/powerpoint/2010/main" val="537261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461665"/>
          </a:xfrm>
          <a:prstGeom prst="rect">
            <a:avLst/>
          </a:prstGeom>
          <a:noFill/>
        </p:spPr>
        <p:txBody>
          <a:bodyPr wrap="square" rtlCol="0">
            <a:spAutoFit/>
          </a:bodyPr>
          <a:lstStyle/>
          <a:p>
            <a:r>
              <a:rPr lang="tr-TR" sz="2400" b="1" dirty="0" smtClean="0"/>
              <a:t>Amaç ve Hedefler</a:t>
            </a:r>
            <a:endParaRPr lang="tr-TR" sz="2400" b="1" dirty="0"/>
          </a:p>
        </p:txBody>
      </p:sp>
      <p:graphicFrame>
        <p:nvGraphicFramePr>
          <p:cNvPr id="3" name="2 Tablo"/>
          <p:cNvGraphicFramePr>
            <a:graphicFrameLocks noGrp="1"/>
          </p:cNvGraphicFramePr>
          <p:nvPr/>
        </p:nvGraphicFramePr>
        <p:xfrm>
          <a:off x="288325" y="1412876"/>
          <a:ext cx="11450594" cy="4136397"/>
        </p:xfrm>
        <a:graphic>
          <a:graphicData uri="http://schemas.openxmlformats.org/drawingml/2006/table">
            <a:tbl>
              <a:tblPr/>
              <a:tblGrid>
                <a:gridCol w="4654944">
                  <a:extLst>
                    <a:ext uri="{9D8B030D-6E8A-4147-A177-3AD203B41FA5}">
                      <a16:colId xmlns:a16="http://schemas.microsoft.com/office/drawing/2014/main" val="20000"/>
                    </a:ext>
                  </a:extLst>
                </a:gridCol>
                <a:gridCol w="6795650">
                  <a:extLst>
                    <a:ext uri="{9D8B030D-6E8A-4147-A177-3AD203B41FA5}">
                      <a16:colId xmlns:a16="http://schemas.microsoft.com/office/drawing/2014/main" val="20001"/>
                    </a:ext>
                  </a:extLst>
                </a:gridCol>
              </a:tblGrid>
              <a:tr h="615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Amaç-1</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tr-TR" sz="900" b="1" i="0" u="none" strike="noStrike" cap="none" normalizeH="0" baseline="0" dirty="0" smtClean="0">
                          <a:ln>
                            <a:noFill/>
                          </a:ln>
                          <a:solidFill>
                            <a:srgbClr val="000000"/>
                          </a:solidFill>
                          <a:effectLst/>
                          <a:latin typeface="Times New Roman" pitchFamily="18" charset="0"/>
                          <a:cs typeface="Times New Roman" pitchFamily="18" charset="0"/>
                        </a:rPr>
                        <a:t>İnsan</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Kaynaklarının</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Verimli</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Kullanılması</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Geliştirilmesi</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smtClean="0">
                        <a:ln>
                          <a:noFill/>
                        </a:ln>
                        <a:solidFill>
                          <a:srgbClr val="C00000"/>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1-1:</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Güncel gelişmelere uygun olarak idari personelin eğitiminin sağlanması. </a:t>
                      </a:r>
                      <a:endParaRPr kumimoji="0" lang="tr-TR"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1-2:</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Başkanlığımız çalışanları arasındaki ilişkilerin geliştirmesi. </a:t>
                      </a:r>
                      <a:endParaRPr kumimoji="0" lang="tr-TR" sz="9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1-3:</a:t>
                      </a:r>
                      <a:r>
                        <a:rPr kumimoji="0" lang="en-GB" sz="900" b="1" i="0" u="none" strike="noStrike" cap="none" normalizeH="0" baseline="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Çalışanların performansının artırılması. </a:t>
                      </a:r>
                      <a:endParaRPr kumimoji="0" lang="tr-TR" sz="9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64128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Amaç-2:</a:t>
                      </a:r>
                      <a:r>
                        <a:rPr kumimoji="0" lang="en-GB" sz="900" b="1" i="0" u="none" strike="noStrike" cap="none" normalizeH="0" baseline="0" smtClean="0">
                          <a:ln>
                            <a:noFill/>
                          </a:ln>
                          <a:solidFill>
                            <a:srgbClr val="000000"/>
                          </a:solidFill>
                          <a:effectLst/>
                          <a:latin typeface="Times New Roman" pitchFamily="18" charset="0"/>
                          <a:cs typeface="Times New Roman" pitchFamily="18" charset="0"/>
                        </a:rPr>
                        <a:t> Çalışanların Memnuniyetinin Artırılması.</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38420" marR="38420" marT="6486" marB="0" anchor="ctr"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2-1:</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Çalışanlar için performansa dayalı olarak ödüllendirme sisteminin oluşturulması. </a:t>
                      </a:r>
                      <a:endParaRPr kumimoji="0" lang="tr-TR"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2-2</a:t>
                      </a:r>
                      <a:r>
                        <a:rPr kumimoji="0" lang="en-GB" sz="900" b="0" i="0" u="none" strike="noStrike" cap="none" normalizeH="0" baseline="0" smtClean="0">
                          <a:ln>
                            <a:noFill/>
                          </a:ln>
                          <a:solidFill>
                            <a:srgbClr val="C00000"/>
                          </a:solidFill>
                          <a:effectLst/>
                          <a:latin typeface="Times New Roman" pitchFamily="18" charset="0"/>
                          <a:cs typeface="Times New Roman" pitchFamily="18" charset="0"/>
                        </a:rPr>
                        <a:t> </a:t>
                      </a: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a:t>
                      </a:r>
                      <a:r>
                        <a:rPr kumimoji="0" lang="tr-TR" sz="900" b="0" i="0" u="none" strike="noStrike" cap="none" normalizeH="0" baseline="0" smtClean="0">
                          <a:ln>
                            <a:noFill/>
                          </a:ln>
                          <a:solidFill>
                            <a:srgbClr val="000000"/>
                          </a:solidFill>
                          <a:effectLst/>
                          <a:latin typeface="Times New Roman" pitchFamily="18" charset="0"/>
                          <a:cs typeface="Times New Roman" pitchFamily="18" charset="0"/>
                        </a:rPr>
                        <a:t>Çalışanların</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sosyal etkileşimlerini artırmaya yönelik etkinlikler düzenlenmesi. </a:t>
                      </a:r>
                      <a:endParaRPr kumimoji="0" lang="tr-TR" sz="9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38420" marR="38420" marT="6486" marB="0" anchor="ctr"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769033">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Amaç-</a:t>
                      </a:r>
                      <a:r>
                        <a:rPr kumimoji="0" lang="tr-TR"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3: </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Modern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Yönetim</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Yaklaşım</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Yöntemlerinin</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Benimsenmesi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3-1:</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Birim</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çalışma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yönergelerinin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planlarının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hazırlanması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3-2:</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Çalışanların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görev</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tanımlarının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yetki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sorumluluklarının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belirlenmesi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3-3 :</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Birimin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kendi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web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sayfasını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oluşturma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gerekli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doküman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bilgilerin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bu</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sayfadan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yayınlanmasının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sağlanması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r h="2088655">
                <a:tc>
                  <a:txBody>
                    <a:bodyPr/>
                    <a:lstStyle/>
                    <a:p>
                      <a:pPr marL="0" marR="0" lvl="0" indent="0" algn="l" defTabSz="914400" rtl="0" eaLnBrk="1" fontAlgn="base" latinLnBrk="0" hangingPunct="1">
                        <a:lnSpc>
                          <a:spcPct val="115000"/>
                        </a:lnSpc>
                        <a:spcBef>
                          <a:spcPct val="0"/>
                        </a:spcBef>
                        <a:spcAft>
                          <a:spcPct val="0"/>
                        </a:spcAft>
                        <a:buClrTx/>
                        <a:buSzTx/>
                        <a:buFontTx/>
                        <a:buNone/>
                        <a:tabLst>
                          <a:tab pos="3568700" algn="l"/>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Amaç-</a:t>
                      </a:r>
                      <a:r>
                        <a:rPr kumimoji="0" lang="tr-TR"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4: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Üniversitemizin</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Faaliyetlerine</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Değer</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Katmak</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Geliştirmek</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38420" marR="38420" marT="6486" marB="0" anchor="ctr"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3-1:</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Rektörlüğe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bağlı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birimler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ile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yeni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kurulan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Akademik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birimlerin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büro</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işyeri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mal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malzemeleri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ile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büro</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işyeri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makine-teçhizat</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talepleri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dikkate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alınarak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talepler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karşılanmasını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sağlamak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Hedef 3-2</a:t>
                      </a:r>
                      <a:r>
                        <a:rPr kumimoji="0" lang="tr-TR" sz="9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 T</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emizlik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ile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güvenlik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hizmet</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inin uygun bir şekilde yürütülmesini sağlamak.</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Hedef 3-3:</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Üniversitemiz</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Kezer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Yerleşkesine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ait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arazilerinin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modern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yerleşke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seviyesine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ulaşması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amacı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ile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çevre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düzenleme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ağaçlandırma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faaliyetlerin</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de Başkanlığımıza düşen görevi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gerçekleştir</a:t>
                      </a:r>
                      <a:r>
                        <a:rPr kumimoji="0" lang="tr-TR" sz="900" b="0" i="0" u="none" strike="noStrike" cap="none" normalizeH="0" baseline="0" dirty="0" err="1" smtClean="0">
                          <a:ln>
                            <a:noFill/>
                          </a:ln>
                          <a:solidFill>
                            <a:srgbClr val="000000"/>
                          </a:solidFill>
                          <a:effectLst/>
                          <a:latin typeface="Times New Roman" pitchFamily="18" charset="0"/>
                          <a:cs typeface="Times New Roman" pitchFamily="18" charset="0"/>
                        </a:rPr>
                        <a:t>mek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1" fontAlgn="base" latinLnBrk="0" hangingPunct="1">
                        <a:lnSpc>
                          <a:spcPct val="115000"/>
                        </a:lnSpc>
                        <a:spcBef>
                          <a:spcPct val="0"/>
                        </a:spcBef>
                        <a:spcAft>
                          <a:spcPts val="100"/>
                        </a:spcAft>
                        <a:buClrTx/>
                        <a:buSzTx/>
                        <a:buFontTx/>
                        <a:buNone/>
                        <a:tabLst/>
                      </a:pP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3-4:</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Kurumsal</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yapılanma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amacıyla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yapılan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çalışmalar</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a </a:t>
                      </a:r>
                      <a:r>
                        <a:rPr kumimoji="0" lang="tr-TR" sz="900" b="0" i="0" u="none" strike="noStrike" cap="none" normalizeH="0" baseline="0" dirty="0" err="1" smtClean="0">
                          <a:ln>
                            <a:noFill/>
                          </a:ln>
                          <a:solidFill>
                            <a:srgbClr val="000000"/>
                          </a:solidFill>
                          <a:effectLst/>
                          <a:latin typeface="Times New Roman" pitchFamily="18" charset="0"/>
                          <a:cs typeface="Times New Roman" pitchFamily="18" charset="0"/>
                        </a:rPr>
                        <a:t>aktkı</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 sağlamak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kalite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sistemine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yönelik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çalışmalar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geliştirmek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04719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2"/>
          <p:cNvSpPr>
            <a:spLocks noGrp="1" noChangeArrowheads="1"/>
          </p:cNvSpPr>
          <p:nvPr>
            <p:ph type="sldNum" sz="quarter" idx="12"/>
          </p:nvPr>
        </p:nvSpPr>
        <p:spPr bwMode="auto">
          <a:noFill/>
          <a:ln>
            <a:miter lim="800000"/>
            <a:headEnd/>
            <a:tailEnd/>
          </a:ln>
        </p:spPr>
        <p:txBody>
          <a:bodyPr/>
          <a:lstStyle/>
          <a:p>
            <a:fld id="{DA2ED30F-AA60-484C-90CA-E66EA43D7909}" type="slidenum">
              <a:rPr lang="tr-TR" altLang="tr-TR" smtClean="0"/>
              <a:pPr/>
              <a:t>5</a:t>
            </a:fld>
            <a:endParaRPr lang="tr-TR" altLang="tr-TR" smtClean="0"/>
          </a:p>
        </p:txBody>
      </p:sp>
      <p:sp>
        <p:nvSpPr>
          <p:cNvPr id="21507" name="Rectangle 21"/>
          <p:cNvSpPr txBox="1">
            <a:spLocks noGrp="1" noChangeArrowheads="1"/>
          </p:cNvSpPr>
          <p:nvPr/>
        </p:nvSpPr>
        <p:spPr bwMode="auto">
          <a:xfrm>
            <a:off x="4165600" y="6248400"/>
            <a:ext cx="3860800" cy="457200"/>
          </a:xfrm>
          <a:prstGeom prst="rect">
            <a:avLst/>
          </a:prstGeom>
          <a:noFill/>
          <a:ln w="9525">
            <a:noFill/>
            <a:miter lim="800000"/>
            <a:headEnd/>
            <a:tailEnd/>
          </a:ln>
        </p:spPr>
        <p:txBody>
          <a:bodyPr anchor="b"/>
          <a:lstStyle/>
          <a:p>
            <a:pPr algn="ctr" eaLnBrk="1" hangingPunct="1"/>
            <a:r>
              <a:rPr lang="tr-TR" altLang="tr-TR" sz="1200"/>
              <a:t>İdari ve Mali İşler Daire Başkanlığı</a:t>
            </a:r>
          </a:p>
        </p:txBody>
      </p:sp>
      <p:sp>
        <p:nvSpPr>
          <p:cNvPr id="21508"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E25E6EFC-9F3F-46B0-8413-32B1CA620DFE}" type="slidenum">
              <a:rPr lang="tr-TR" altLang="tr-TR" sz="1200"/>
              <a:pPr algn="r" eaLnBrk="1" hangingPunct="1"/>
              <a:t>5</a:t>
            </a:fld>
            <a:endParaRPr lang="tr-TR" altLang="tr-TR" sz="1200"/>
          </a:p>
        </p:txBody>
      </p:sp>
      <p:sp>
        <p:nvSpPr>
          <p:cNvPr id="21510" name="Text Box 8"/>
          <p:cNvSpPr txBox="1">
            <a:spLocks noChangeArrowheads="1"/>
          </p:cNvSpPr>
          <p:nvPr/>
        </p:nvSpPr>
        <p:spPr bwMode="auto">
          <a:xfrm>
            <a:off x="1808836" y="643325"/>
            <a:ext cx="4703233" cy="366713"/>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DAİRE BAŞKANLIĞI ŞEMASI</a:t>
            </a:r>
          </a:p>
        </p:txBody>
      </p:sp>
      <p:sp>
        <p:nvSpPr>
          <p:cNvPr id="21511" name="Rectangle 25"/>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pPr eaLnBrk="1" hangingPunct="1"/>
            <a:endParaRPr lang="tr-TR" altLang="tr-TR"/>
          </a:p>
        </p:txBody>
      </p:sp>
      <p:sp>
        <p:nvSpPr>
          <p:cNvPr id="16393" name="Yuvarlatılmış Dikdörtgen 18"/>
          <p:cNvSpPr>
            <a:spLocks noChangeArrowheads="1"/>
          </p:cNvSpPr>
          <p:nvPr/>
        </p:nvSpPr>
        <p:spPr bwMode="auto">
          <a:xfrm>
            <a:off x="5325877" y="1315739"/>
            <a:ext cx="2207684" cy="904875"/>
          </a:xfrm>
          <a:prstGeom prst="roundRect">
            <a:avLst>
              <a:gd name="adj" fmla="val 16667"/>
            </a:avLst>
          </a:prstGeom>
          <a:solidFill>
            <a:srgbClr val="E48312"/>
          </a:solidFill>
          <a:ln w="12700">
            <a:noFill/>
            <a:miter lim="800000"/>
            <a:headEnd/>
            <a:tailEnd/>
          </a:ln>
          <a:effectLst>
            <a:outerShdw dist="241300" dir="11519999" sx="110001" sy="110001" algn="ctr" rotWithShape="0">
              <a:srgbClr val="000000">
                <a:alpha val="17998"/>
              </a:srgbClr>
            </a:outerShdw>
          </a:effectLst>
        </p:spPr>
        <p:txBody>
          <a:bodyPr anchor="ctr"/>
          <a:lstStyle/>
          <a:p>
            <a:pPr algn="ctr" eaLnBrk="1" hangingPunct="1">
              <a:spcAft>
                <a:spcPts val="1000"/>
              </a:spcAft>
              <a:defRPr/>
            </a:pPr>
            <a:r>
              <a:rPr lang="tr-TR" altLang="tr-TR" sz="1100" dirty="0">
                <a:latin typeface="Calibri" pitchFamily="34" charset="0"/>
              </a:rPr>
              <a:t>İDARİ VE MALİ İŞLER DAİRE BAŞKANLIĞI</a:t>
            </a:r>
            <a:endParaRPr lang="tr-TR" altLang="tr-TR" dirty="0"/>
          </a:p>
        </p:txBody>
      </p:sp>
      <p:sp>
        <p:nvSpPr>
          <p:cNvPr id="21513" name="Düz Bağlayıcı 21"/>
          <p:cNvSpPr>
            <a:spLocks noChangeShapeType="1"/>
          </p:cNvSpPr>
          <p:nvPr/>
        </p:nvSpPr>
        <p:spPr bwMode="auto">
          <a:xfrm flipV="1">
            <a:off x="1871133" y="2565400"/>
            <a:ext cx="8737600" cy="0"/>
          </a:xfrm>
          <a:prstGeom prst="line">
            <a:avLst/>
          </a:prstGeom>
          <a:noFill/>
          <a:ln w="19050">
            <a:solidFill>
              <a:srgbClr val="E48312"/>
            </a:solidFill>
            <a:miter lim="800000"/>
            <a:headEnd/>
            <a:tailEnd/>
          </a:ln>
        </p:spPr>
        <p:txBody>
          <a:bodyPr/>
          <a:lstStyle/>
          <a:p>
            <a:endParaRPr lang="tr-TR"/>
          </a:p>
        </p:txBody>
      </p:sp>
      <p:sp>
        <p:nvSpPr>
          <p:cNvPr id="16395" name="Yuvarlatılmış Dikdörtgen 28"/>
          <p:cNvSpPr>
            <a:spLocks noChangeArrowheads="1"/>
          </p:cNvSpPr>
          <p:nvPr/>
        </p:nvSpPr>
        <p:spPr bwMode="auto">
          <a:xfrm>
            <a:off x="1583267" y="2924176"/>
            <a:ext cx="1631951" cy="733425"/>
          </a:xfrm>
          <a:prstGeom prst="roundRect">
            <a:avLst>
              <a:gd name="adj" fmla="val 16667"/>
            </a:avLst>
          </a:prstGeom>
          <a:solidFill>
            <a:srgbClr val="E48312"/>
          </a:solidFill>
          <a:ln w="12700">
            <a:noFill/>
            <a:miter lim="800000"/>
            <a:headEnd/>
            <a:tailEnd/>
          </a:ln>
          <a:effectLst>
            <a:outerShdw dist="12700" dir="5400000" algn="ctr" rotWithShape="0">
              <a:srgbClr val="000000"/>
            </a:outerShdw>
          </a:effectLst>
        </p:spPr>
        <p:txBody>
          <a:bodyPr anchor="ctr"/>
          <a:lstStyle/>
          <a:p>
            <a:pPr algn="ctr" eaLnBrk="1" hangingPunct="1">
              <a:spcAft>
                <a:spcPts val="1000"/>
              </a:spcAft>
              <a:defRPr/>
            </a:pPr>
            <a:r>
              <a:rPr lang="tr-TR" altLang="tr-TR" sz="1100">
                <a:latin typeface="Calibri" pitchFamily="34" charset="0"/>
              </a:rPr>
              <a:t>Satın Alma Müdürlüğü</a:t>
            </a:r>
          </a:p>
          <a:p>
            <a:pPr algn="ctr" eaLnBrk="1" hangingPunct="1">
              <a:spcAft>
                <a:spcPts val="1000"/>
              </a:spcAft>
              <a:defRPr/>
            </a:pPr>
            <a:r>
              <a:rPr lang="tr-TR" altLang="tr-TR" sz="1100">
                <a:latin typeface="Calibri" pitchFamily="34" charset="0"/>
              </a:rPr>
              <a:t>Şube</a:t>
            </a:r>
            <a:endParaRPr lang="tr-TR" altLang="tr-TR"/>
          </a:p>
        </p:txBody>
      </p:sp>
      <p:sp>
        <p:nvSpPr>
          <p:cNvPr id="16396" name="Yuvarlatılmış Dikdörtgen 27"/>
          <p:cNvSpPr>
            <a:spLocks noChangeArrowheads="1"/>
          </p:cNvSpPr>
          <p:nvPr/>
        </p:nvSpPr>
        <p:spPr bwMode="auto">
          <a:xfrm>
            <a:off x="4368800" y="2924176"/>
            <a:ext cx="2015067" cy="733425"/>
          </a:xfrm>
          <a:prstGeom prst="roundRect">
            <a:avLst>
              <a:gd name="adj" fmla="val 16667"/>
            </a:avLst>
          </a:prstGeom>
          <a:solidFill>
            <a:srgbClr val="E48312"/>
          </a:solidFill>
          <a:ln w="12700">
            <a:noFill/>
            <a:miter lim="800000"/>
            <a:headEnd/>
            <a:tailEnd/>
          </a:ln>
          <a:effectLst>
            <a:outerShdw dist="12700" dir="5400000" algn="ctr" rotWithShape="0">
              <a:srgbClr val="000000"/>
            </a:outerShdw>
          </a:effectLst>
        </p:spPr>
        <p:txBody>
          <a:bodyPr anchor="ctr"/>
          <a:lstStyle/>
          <a:p>
            <a:pPr algn="ctr" eaLnBrk="1" hangingPunct="1">
              <a:spcAft>
                <a:spcPts val="1000"/>
              </a:spcAft>
              <a:defRPr/>
            </a:pPr>
            <a:r>
              <a:rPr lang="tr-TR" altLang="tr-TR" sz="1100" dirty="0">
                <a:latin typeface="Calibri" pitchFamily="34" charset="0"/>
              </a:rPr>
              <a:t>Tahakkuk </a:t>
            </a:r>
          </a:p>
          <a:p>
            <a:pPr algn="ctr" eaLnBrk="1" hangingPunct="1">
              <a:spcAft>
                <a:spcPts val="1000"/>
              </a:spcAft>
              <a:defRPr/>
            </a:pPr>
            <a:r>
              <a:rPr lang="tr-TR" altLang="tr-TR" sz="1100" dirty="0">
                <a:latin typeface="Calibri" pitchFamily="34" charset="0"/>
              </a:rPr>
              <a:t>Şube Müdürlüğü</a:t>
            </a:r>
            <a:endParaRPr lang="tr-TR" altLang="tr-TR" dirty="0"/>
          </a:p>
        </p:txBody>
      </p:sp>
      <p:sp>
        <p:nvSpPr>
          <p:cNvPr id="16397" name="Yuvarlatılmış Dikdörtgen 29"/>
          <p:cNvSpPr>
            <a:spLocks noChangeArrowheads="1"/>
          </p:cNvSpPr>
          <p:nvPr/>
        </p:nvSpPr>
        <p:spPr bwMode="auto">
          <a:xfrm>
            <a:off x="7056967" y="2924175"/>
            <a:ext cx="1879600" cy="781050"/>
          </a:xfrm>
          <a:prstGeom prst="roundRect">
            <a:avLst>
              <a:gd name="adj" fmla="val 0"/>
            </a:avLst>
          </a:prstGeom>
          <a:solidFill>
            <a:srgbClr val="E48312"/>
          </a:solidFill>
          <a:ln w="12700">
            <a:noFill/>
            <a:miter lim="800000"/>
            <a:headEnd/>
            <a:tailEnd/>
          </a:ln>
          <a:effectLst>
            <a:outerShdw dist="12700" dir="5400000" algn="ctr" rotWithShape="0">
              <a:srgbClr val="000000"/>
            </a:outerShdw>
          </a:effectLst>
        </p:spPr>
        <p:txBody>
          <a:bodyPr anchor="ctr"/>
          <a:lstStyle/>
          <a:p>
            <a:pPr algn="ctr" eaLnBrk="1" hangingPunct="1">
              <a:spcAft>
                <a:spcPts val="1000"/>
              </a:spcAft>
              <a:defRPr/>
            </a:pPr>
            <a:r>
              <a:rPr lang="tr-TR" altLang="tr-TR" sz="1100" dirty="0">
                <a:latin typeface="Calibri" pitchFamily="34" charset="0"/>
              </a:rPr>
              <a:t>Destek Hizmetleri</a:t>
            </a:r>
          </a:p>
          <a:p>
            <a:pPr algn="ctr" eaLnBrk="1" hangingPunct="1">
              <a:spcAft>
                <a:spcPts val="1000"/>
              </a:spcAft>
              <a:defRPr/>
            </a:pPr>
            <a:r>
              <a:rPr lang="tr-TR" altLang="tr-TR" sz="1100" dirty="0">
                <a:latin typeface="Calibri" pitchFamily="34" charset="0"/>
              </a:rPr>
              <a:t>Şube Müdürlüğü</a:t>
            </a:r>
            <a:endParaRPr lang="tr-TR" altLang="tr-TR" dirty="0"/>
          </a:p>
        </p:txBody>
      </p:sp>
      <p:sp>
        <p:nvSpPr>
          <p:cNvPr id="16398" name="Yuvarlatılmış Dikdörtgen 33"/>
          <p:cNvSpPr>
            <a:spLocks noChangeArrowheads="1"/>
          </p:cNvSpPr>
          <p:nvPr/>
        </p:nvSpPr>
        <p:spPr bwMode="auto">
          <a:xfrm>
            <a:off x="4656667" y="3933825"/>
            <a:ext cx="1631951" cy="628650"/>
          </a:xfrm>
          <a:prstGeom prst="roundRect">
            <a:avLst>
              <a:gd name="adj" fmla="val 0"/>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r>
              <a:rPr lang="tr-TR" altLang="tr-TR" sz="1100" dirty="0">
                <a:latin typeface="Calibri" pitchFamily="34" charset="0"/>
              </a:rPr>
              <a:t>Taşınır Kayıt Kontrol Birimi</a:t>
            </a:r>
            <a:endParaRPr lang="tr-TR" altLang="tr-TR" dirty="0"/>
          </a:p>
        </p:txBody>
      </p:sp>
      <p:sp>
        <p:nvSpPr>
          <p:cNvPr id="16399" name="Yuvarlatılmış Dikdörtgen 48"/>
          <p:cNvSpPr>
            <a:spLocks noChangeArrowheads="1"/>
          </p:cNvSpPr>
          <p:nvPr/>
        </p:nvSpPr>
        <p:spPr bwMode="auto">
          <a:xfrm>
            <a:off x="9552518" y="4149726"/>
            <a:ext cx="1054100" cy="466725"/>
          </a:xfrm>
          <a:prstGeom prst="roundRect">
            <a:avLst>
              <a:gd name="adj" fmla="val 16667"/>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endParaRPr lang="tr-TR" altLang="tr-TR" sz="1100" dirty="0">
              <a:latin typeface="Calibri" pitchFamily="34" charset="0"/>
            </a:endParaRPr>
          </a:p>
          <a:p>
            <a:pPr algn="ctr" eaLnBrk="1" hangingPunct="1">
              <a:spcAft>
                <a:spcPts val="1000"/>
              </a:spcAft>
              <a:defRPr/>
            </a:pPr>
            <a:r>
              <a:rPr lang="tr-TR" altLang="tr-TR" sz="1100" dirty="0">
                <a:latin typeface="Calibri" pitchFamily="34" charset="0"/>
              </a:rPr>
              <a:t>Sivil Savunma</a:t>
            </a:r>
          </a:p>
          <a:p>
            <a:pPr algn="ctr" eaLnBrk="1" hangingPunct="1">
              <a:defRPr/>
            </a:pPr>
            <a:endParaRPr lang="tr-TR" altLang="tr-TR" dirty="0"/>
          </a:p>
        </p:txBody>
      </p:sp>
      <p:sp>
        <p:nvSpPr>
          <p:cNvPr id="16400" name="Yuvarlatılmış Dikdörtgen 47"/>
          <p:cNvSpPr>
            <a:spLocks noChangeArrowheads="1"/>
          </p:cNvSpPr>
          <p:nvPr/>
        </p:nvSpPr>
        <p:spPr bwMode="auto">
          <a:xfrm>
            <a:off x="8208434" y="4149726"/>
            <a:ext cx="977900" cy="466725"/>
          </a:xfrm>
          <a:prstGeom prst="roundRect">
            <a:avLst>
              <a:gd name="adj" fmla="val 16667"/>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r>
              <a:rPr lang="tr-TR" altLang="tr-TR" sz="1000" dirty="0">
                <a:latin typeface="Calibri" pitchFamily="34" charset="0"/>
              </a:rPr>
              <a:t>Ulaştırma</a:t>
            </a:r>
            <a:endParaRPr lang="tr-TR" altLang="tr-TR" dirty="0"/>
          </a:p>
        </p:txBody>
      </p:sp>
      <p:sp>
        <p:nvSpPr>
          <p:cNvPr id="16401" name="Yuvarlatılmış Dikdörtgen 46"/>
          <p:cNvSpPr>
            <a:spLocks noChangeArrowheads="1"/>
          </p:cNvSpPr>
          <p:nvPr/>
        </p:nvSpPr>
        <p:spPr bwMode="auto">
          <a:xfrm>
            <a:off x="6576485" y="4076701"/>
            <a:ext cx="1155700" cy="466725"/>
          </a:xfrm>
          <a:prstGeom prst="roundRect">
            <a:avLst>
              <a:gd name="adj" fmla="val 16667"/>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r>
              <a:rPr lang="tr-TR" altLang="tr-TR" sz="1100" dirty="0">
                <a:latin typeface="Calibri" pitchFamily="34" charset="0"/>
              </a:rPr>
              <a:t>Temizlik</a:t>
            </a:r>
            <a:endParaRPr lang="tr-TR" altLang="tr-TR" dirty="0"/>
          </a:p>
        </p:txBody>
      </p:sp>
      <p:sp>
        <p:nvSpPr>
          <p:cNvPr id="16402" name="Yuvarlatılmış Dikdörtgen 45"/>
          <p:cNvSpPr>
            <a:spLocks noChangeArrowheads="1"/>
          </p:cNvSpPr>
          <p:nvPr/>
        </p:nvSpPr>
        <p:spPr bwMode="auto">
          <a:xfrm>
            <a:off x="9745134" y="2997200"/>
            <a:ext cx="1631951" cy="647700"/>
          </a:xfrm>
          <a:prstGeom prst="roundRect">
            <a:avLst>
              <a:gd name="adj" fmla="val 16667"/>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r>
              <a:rPr lang="tr-TR" altLang="tr-TR" sz="1100" dirty="0">
                <a:latin typeface="Calibri" pitchFamily="34" charset="0"/>
              </a:rPr>
              <a:t>Güvenlik Şube Müdürlüğü</a:t>
            </a:r>
            <a:endParaRPr lang="tr-TR" altLang="tr-TR" dirty="0"/>
          </a:p>
        </p:txBody>
      </p:sp>
      <p:cxnSp>
        <p:nvCxnSpPr>
          <p:cNvPr id="186" name="185 Düz Ok Bağlayıcısı"/>
          <p:cNvCxnSpPr>
            <a:stCxn id="21513" idx="0"/>
          </p:cNvCxnSpPr>
          <p:nvPr/>
        </p:nvCxnSpPr>
        <p:spPr>
          <a:xfrm>
            <a:off x="1871133" y="2565400"/>
            <a:ext cx="0" cy="287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8" name="187 Düz Ok Bağlayıcısı"/>
          <p:cNvCxnSpPr/>
          <p:nvPr/>
        </p:nvCxnSpPr>
        <p:spPr>
          <a:xfrm>
            <a:off x="5231027" y="2570205"/>
            <a:ext cx="1373" cy="2825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1" name="190 Düz Ok Bağlayıcısı"/>
          <p:cNvCxnSpPr/>
          <p:nvPr/>
        </p:nvCxnSpPr>
        <p:spPr>
          <a:xfrm>
            <a:off x="10608733" y="2565401"/>
            <a:ext cx="0" cy="358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5" name="194 Düz Ok Bağlayıcısı"/>
          <p:cNvCxnSpPr/>
          <p:nvPr/>
        </p:nvCxnSpPr>
        <p:spPr>
          <a:xfrm>
            <a:off x="5232400" y="3644900"/>
            <a:ext cx="0" cy="217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1" name="200 Düz Ok Bağlayıcısı"/>
          <p:cNvCxnSpPr>
            <a:stCxn id="16397" idx="2"/>
          </p:cNvCxnSpPr>
          <p:nvPr/>
        </p:nvCxnSpPr>
        <p:spPr>
          <a:xfrm>
            <a:off x="7996767" y="3705225"/>
            <a:ext cx="1555751" cy="444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4" name="203 Düz Ok Bağlayıcısı"/>
          <p:cNvCxnSpPr>
            <a:stCxn id="16397" idx="2"/>
          </p:cNvCxnSpPr>
          <p:nvPr/>
        </p:nvCxnSpPr>
        <p:spPr>
          <a:xfrm>
            <a:off x="7996767" y="3705225"/>
            <a:ext cx="499533" cy="444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7" name="206 Düz Ok Bağlayıcısı"/>
          <p:cNvCxnSpPr>
            <a:stCxn id="16397" idx="2"/>
            <a:endCxn id="16401" idx="0"/>
          </p:cNvCxnSpPr>
          <p:nvPr/>
        </p:nvCxnSpPr>
        <p:spPr>
          <a:xfrm flipH="1">
            <a:off x="7154334" y="3705226"/>
            <a:ext cx="842433" cy="371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26 Düz Ok Bağlayıcısı"/>
          <p:cNvCxnSpPr/>
          <p:nvPr/>
        </p:nvCxnSpPr>
        <p:spPr>
          <a:xfrm>
            <a:off x="7920567" y="2565400"/>
            <a:ext cx="0" cy="287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Düz Ok Bağlayıcısı"/>
          <p:cNvCxnSpPr/>
          <p:nvPr/>
        </p:nvCxnSpPr>
        <p:spPr>
          <a:xfrm>
            <a:off x="6400686" y="2240006"/>
            <a:ext cx="0" cy="287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2"/>
          <p:cNvSpPr>
            <a:spLocks noGrp="1" noChangeArrowheads="1"/>
          </p:cNvSpPr>
          <p:nvPr>
            <p:ph type="sldNum" sz="quarter" idx="12"/>
          </p:nvPr>
        </p:nvSpPr>
        <p:spPr bwMode="auto">
          <a:noFill/>
          <a:ln>
            <a:miter lim="800000"/>
            <a:headEnd/>
            <a:tailEnd/>
          </a:ln>
        </p:spPr>
        <p:txBody>
          <a:bodyPr/>
          <a:lstStyle/>
          <a:p>
            <a:fld id="{4B304211-F3EF-435B-9C96-0787D87F855B}" type="slidenum">
              <a:rPr lang="tr-TR" altLang="tr-TR" smtClean="0"/>
              <a:pPr/>
              <a:t>6</a:t>
            </a:fld>
            <a:endParaRPr lang="tr-TR" altLang="tr-TR" smtClean="0"/>
          </a:p>
        </p:txBody>
      </p:sp>
      <p:sp>
        <p:nvSpPr>
          <p:cNvPr id="22532"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DC202707-B47E-4E88-8232-C777FD3A055F}" type="slidenum">
              <a:rPr lang="tr-TR" altLang="tr-TR" sz="1200"/>
              <a:pPr algn="r" eaLnBrk="1" hangingPunct="1"/>
              <a:t>6</a:t>
            </a:fld>
            <a:endParaRPr lang="tr-TR" altLang="tr-TR" sz="1200"/>
          </a:p>
        </p:txBody>
      </p:sp>
      <p:sp>
        <p:nvSpPr>
          <p:cNvPr id="22534" name="Text Box 8"/>
          <p:cNvSpPr txBox="1">
            <a:spLocks noChangeArrowheads="1"/>
          </p:cNvSpPr>
          <p:nvPr/>
        </p:nvSpPr>
        <p:spPr bwMode="auto">
          <a:xfrm>
            <a:off x="1747567" y="1154800"/>
            <a:ext cx="9120717" cy="641350"/>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Başkanlığımızda </a:t>
            </a:r>
            <a:r>
              <a:rPr lang="tr-TR" altLang="tr-TR" b="1" dirty="0" smtClean="0">
                <a:latin typeface="Arial" pitchFamily="34" charset="0"/>
              </a:rPr>
              <a:t>105 personel çalışmakta olup, görev unvanları </a:t>
            </a:r>
            <a:r>
              <a:rPr lang="tr-TR" altLang="tr-TR" b="1" dirty="0">
                <a:latin typeface="Arial" pitchFamily="34" charset="0"/>
              </a:rPr>
              <a:t>ve sayıları aşağıda belirtilmiştir.</a:t>
            </a:r>
          </a:p>
        </p:txBody>
      </p:sp>
      <p:sp>
        <p:nvSpPr>
          <p:cNvPr id="22535" name="11 Metin kutusu"/>
          <p:cNvSpPr txBox="1">
            <a:spLocks noChangeArrowheads="1"/>
          </p:cNvSpPr>
          <p:nvPr/>
        </p:nvSpPr>
        <p:spPr bwMode="auto">
          <a:xfrm>
            <a:off x="2639484" y="2852739"/>
            <a:ext cx="6527800" cy="369887"/>
          </a:xfrm>
          <a:prstGeom prst="rect">
            <a:avLst/>
          </a:prstGeom>
          <a:noFill/>
          <a:ln w="9525">
            <a:noFill/>
            <a:miter lim="800000"/>
            <a:headEnd/>
            <a:tailEnd/>
          </a:ln>
        </p:spPr>
        <p:txBody>
          <a:bodyPr>
            <a:spAutoFit/>
          </a:bodyPr>
          <a:lstStyle/>
          <a:p>
            <a:pPr eaLnBrk="1" hangingPunct="1"/>
            <a:r>
              <a:rPr lang="tr-TR" altLang="tr-TR"/>
              <a:t>               </a:t>
            </a:r>
          </a:p>
        </p:txBody>
      </p:sp>
      <p:graphicFrame>
        <p:nvGraphicFramePr>
          <p:cNvPr id="10" name="9 Tablo"/>
          <p:cNvGraphicFramePr>
            <a:graphicFrameLocks noGrp="1"/>
          </p:cNvGraphicFramePr>
          <p:nvPr/>
        </p:nvGraphicFramePr>
        <p:xfrm>
          <a:off x="2017469" y="1787609"/>
          <a:ext cx="8128000" cy="3402225"/>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8025">
                <a:tc>
                  <a:txBody>
                    <a:bodyPr/>
                    <a:lstStyle/>
                    <a:p>
                      <a:r>
                        <a:rPr lang="tr-TR" dirty="0" err="1" smtClean="0"/>
                        <a:t>Ünvan</a:t>
                      </a:r>
                      <a:endParaRPr lang="tr-TR" dirty="0"/>
                    </a:p>
                  </a:txBody>
                  <a:tcPr marL="121920" marR="121920"/>
                </a:tc>
                <a:tc>
                  <a:txBody>
                    <a:bodyPr/>
                    <a:lstStyle/>
                    <a:p>
                      <a:r>
                        <a:rPr lang="tr-TR" dirty="0" smtClean="0"/>
                        <a:t>Sayı</a:t>
                      </a:r>
                      <a:endParaRPr lang="tr-TR" dirty="0"/>
                    </a:p>
                  </a:txBody>
                  <a:tcPr marL="121920" marR="121920"/>
                </a:tc>
                <a:extLst>
                  <a:ext uri="{0D108BD9-81ED-4DB2-BD59-A6C34878D82A}">
                    <a16:rowId xmlns:a16="http://schemas.microsoft.com/office/drawing/2014/main" val="10000"/>
                  </a:ext>
                </a:extLst>
              </a:tr>
              <a:tr h="378025">
                <a:tc>
                  <a:txBody>
                    <a:bodyPr/>
                    <a:lstStyle/>
                    <a:p>
                      <a:r>
                        <a:rPr lang="tr-TR" dirty="0" smtClean="0"/>
                        <a:t>Daire Başkanı</a:t>
                      </a:r>
                      <a:endParaRPr lang="tr-TR" dirty="0"/>
                    </a:p>
                  </a:txBody>
                  <a:tcPr marL="121920" marR="121920"/>
                </a:tc>
                <a:tc>
                  <a:txBody>
                    <a:bodyPr/>
                    <a:lstStyle/>
                    <a:p>
                      <a:r>
                        <a:rPr lang="tr-TR" dirty="0" smtClean="0"/>
                        <a:t>1</a:t>
                      </a:r>
                      <a:endParaRPr lang="tr-TR" dirty="0"/>
                    </a:p>
                  </a:txBody>
                  <a:tcPr marL="121920" marR="121920"/>
                </a:tc>
                <a:extLst>
                  <a:ext uri="{0D108BD9-81ED-4DB2-BD59-A6C34878D82A}">
                    <a16:rowId xmlns:a16="http://schemas.microsoft.com/office/drawing/2014/main" val="10001"/>
                  </a:ext>
                </a:extLst>
              </a:tr>
              <a:tr h="378025">
                <a:tc>
                  <a:txBody>
                    <a:bodyPr/>
                    <a:lstStyle/>
                    <a:p>
                      <a:r>
                        <a:rPr lang="tr-TR" dirty="0" smtClean="0"/>
                        <a:t>Şube Müdürü</a:t>
                      </a:r>
                      <a:endParaRPr lang="tr-TR" dirty="0"/>
                    </a:p>
                  </a:txBody>
                  <a:tcPr marL="121920" marR="121920"/>
                </a:tc>
                <a:tc>
                  <a:txBody>
                    <a:bodyPr/>
                    <a:lstStyle/>
                    <a:p>
                      <a:r>
                        <a:rPr lang="tr-TR" dirty="0" smtClean="0"/>
                        <a:t>4</a:t>
                      </a:r>
                      <a:endParaRPr lang="tr-TR" dirty="0"/>
                    </a:p>
                  </a:txBody>
                  <a:tcPr marL="121920" marR="121920"/>
                </a:tc>
                <a:extLst>
                  <a:ext uri="{0D108BD9-81ED-4DB2-BD59-A6C34878D82A}">
                    <a16:rowId xmlns:a16="http://schemas.microsoft.com/office/drawing/2014/main" val="10002"/>
                  </a:ext>
                </a:extLst>
              </a:tr>
              <a:tr h="378025">
                <a:tc>
                  <a:txBody>
                    <a:bodyPr/>
                    <a:lstStyle/>
                    <a:p>
                      <a:r>
                        <a:rPr lang="tr-TR" dirty="0" smtClean="0"/>
                        <a:t>Sivil Savunma Uzmanı</a:t>
                      </a:r>
                      <a:endParaRPr lang="tr-TR" dirty="0"/>
                    </a:p>
                  </a:txBody>
                  <a:tcPr marL="121920" marR="121920"/>
                </a:tc>
                <a:tc>
                  <a:txBody>
                    <a:bodyPr/>
                    <a:lstStyle/>
                    <a:p>
                      <a:r>
                        <a:rPr lang="tr-TR" dirty="0" smtClean="0"/>
                        <a:t>1</a:t>
                      </a:r>
                      <a:endParaRPr lang="tr-TR" dirty="0"/>
                    </a:p>
                  </a:txBody>
                  <a:tcPr marL="121920" marR="121920"/>
                </a:tc>
                <a:extLst>
                  <a:ext uri="{0D108BD9-81ED-4DB2-BD59-A6C34878D82A}">
                    <a16:rowId xmlns:a16="http://schemas.microsoft.com/office/drawing/2014/main" val="10003"/>
                  </a:ext>
                </a:extLst>
              </a:tr>
              <a:tr h="378025">
                <a:tc>
                  <a:txBody>
                    <a:bodyPr/>
                    <a:lstStyle/>
                    <a:p>
                      <a:r>
                        <a:rPr lang="tr-TR" dirty="0" smtClean="0"/>
                        <a:t>Şef</a:t>
                      </a:r>
                      <a:endParaRPr lang="tr-TR" dirty="0"/>
                    </a:p>
                  </a:txBody>
                  <a:tcPr marL="121920" marR="121920"/>
                </a:tc>
                <a:tc>
                  <a:txBody>
                    <a:bodyPr/>
                    <a:lstStyle/>
                    <a:p>
                      <a:r>
                        <a:rPr lang="tr-TR" dirty="0" smtClean="0"/>
                        <a:t>2</a:t>
                      </a:r>
                      <a:endParaRPr lang="tr-TR" dirty="0"/>
                    </a:p>
                  </a:txBody>
                  <a:tcPr marL="121920" marR="121920"/>
                </a:tc>
                <a:extLst>
                  <a:ext uri="{0D108BD9-81ED-4DB2-BD59-A6C34878D82A}">
                    <a16:rowId xmlns:a16="http://schemas.microsoft.com/office/drawing/2014/main" val="10004"/>
                  </a:ext>
                </a:extLst>
              </a:tr>
              <a:tr h="378025">
                <a:tc>
                  <a:txBody>
                    <a:bodyPr/>
                    <a:lstStyle/>
                    <a:p>
                      <a:r>
                        <a:rPr lang="tr-TR" dirty="0" err="1" smtClean="0"/>
                        <a:t>Tekn</a:t>
                      </a:r>
                      <a:r>
                        <a:rPr lang="tr-TR" dirty="0" smtClean="0"/>
                        <a:t>.,</a:t>
                      </a:r>
                      <a:r>
                        <a:rPr lang="tr-TR" dirty="0" err="1" smtClean="0"/>
                        <a:t>Tekn</a:t>
                      </a:r>
                      <a:r>
                        <a:rPr lang="tr-TR" dirty="0" smtClean="0"/>
                        <a:t>.,Bil.</a:t>
                      </a:r>
                      <a:r>
                        <a:rPr lang="tr-TR" baseline="0" dirty="0" smtClean="0"/>
                        <a:t> İş., Memur vb</a:t>
                      </a:r>
                      <a:endParaRPr lang="tr-TR" dirty="0"/>
                    </a:p>
                  </a:txBody>
                  <a:tcPr marL="121920" marR="121920"/>
                </a:tc>
                <a:tc>
                  <a:txBody>
                    <a:bodyPr/>
                    <a:lstStyle/>
                    <a:p>
                      <a:r>
                        <a:rPr lang="tr-TR" dirty="0" smtClean="0"/>
                        <a:t>10</a:t>
                      </a:r>
                      <a:endParaRPr lang="tr-TR" dirty="0"/>
                    </a:p>
                  </a:txBody>
                  <a:tcPr marL="121920" marR="121920"/>
                </a:tc>
                <a:extLst>
                  <a:ext uri="{0D108BD9-81ED-4DB2-BD59-A6C34878D82A}">
                    <a16:rowId xmlns:a16="http://schemas.microsoft.com/office/drawing/2014/main" val="10005"/>
                  </a:ext>
                </a:extLst>
              </a:tr>
              <a:tr h="378025">
                <a:tc>
                  <a:txBody>
                    <a:bodyPr/>
                    <a:lstStyle/>
                    <a:p>
                      <a:r>
                        <a:rPr lang="tr-TR" dirty="0" smtClean="0"/>
                        <a:t>Şoför</a:t>
                      </a:r>
                      <a:endParaRPr lang="tr-TR" dirty="0"/>
                    </a:p>
                  </a:txBody>
                  <a:tcPr marL="121920" marR="121920"/>
                </a:tc>
                <a:tc>
                  <a:txBody>
                    <a:bodyPr/>
                    <a:lstStyle/>
                    <a:p>
                      <a:r>
                        <a:rPr lang="tr-TR" dirty="0" smtClean="0"/>
                        <a:t>14</a:t>
                      </a:r>
                      <a:r>
                        <a:rPr lang="tr-TR" baseline="0" dirty="0" smtClean="0"/>
                        <a:t> (biri garaj amiri)</a:t>
                      </a:r>
                      <a:endParaRPr lang="tr-TR" dirty="0"/>
                    </a:p>
                  </a:txBody>
                  <a:tcPr marL="121920" marR="121920"/>
                </a:tc>
                <a:extLst>
                  <a:ext uri="{0D108BD9-81ED-4DB2-BD59-A6C34878D82A}">
                    <a16:rowId xmlns:a16="http://schemas.microsoft.com/office/drawing/2014/main" val="10006"/>
                  </a:ext>
                </a:extLst>
              </a:tr>
              <a:tr h="378025">
                <a:tc>
                  <a:txBody>
                    <a:bodyPr/>
                    <a:lstStyle/>
                    <a:p>
                      <a:r>
                        <a:rPr lang="tr-TR" dirty="0" smtClean="0"/>
                        <a:t>4/D İşçisi</a:t>
                      </a:r>
                      <a:endParaRPr lang="tr-TR" dirty="0"/>
                    </a:p>
                  </a:txBody>
                  <a:tcPr marL="121920" marR="121920"/>
                </a:tc>
                <a:tc>
                  <a:txBody>
                    <a:bodyPr/>
                    <a:lstStyle/>
                    <a:p>
                      <a:r>
                        <a:rPr lang="tr-TR" dirty="0" smtClean="0"/>
                        <a:t>15</a:t>
                      </a:r>
                      <a:r>
                        <a:rPr lang="tr-TR" baseline="0" dirty="0" smtClean="0"/>
                        <a:t> (biri temizlik şefi)</a:t>
                      </a:r>
                      <a:endParaRPr lang="tr-TR" dirty="0"/>
                    </a:p>
                  </a:txBody>
                  <a:tcPr marL="121920" marR="121920"/>
                </a:tc>
                <a:extLst>
                  <a:ext uri="{0D108BD9-81ED-4DB2-BD59-A6C34878D82A}">
                    <a16:rowId xmlns:a16="http://schemas.microsoft.com/office/drawing/2014/main" val="10007"/>
                  </a:ext>
                </a:extLst>
              </a:tr>
              <a:tr h="378025">
                <a:tc>
                  <a:txBody>
                    <a:bodyPr/>
                    <a:lstStyle/>
                    <a:p>
                      <a:r>
                        <a:rPr lang="tr-TR" dirty="0" smtClean="0"/>
                        <a:t>4/D Güvenlik Personeli</a:t>
                      </a:r>
                      <a:endParaRPr lang="tr-TR" dirty="0"/>
                    </a:p>
                  </a:txBody>
                  <a:tcPr marL="121920" marR="121920"/>
                </a:tc>
                <a:tc>
                  <a:txBody>
                    <a:bodyPr/>
                    <a:lstStyle/>
                    <a:p>
                      <a:r>
                        <a:rPr lang="tr-TR" dirty="0" smtClean="0"/>
                        <a:t>84 (</a:t>
                      </a:r>
                      <a:r>
                        <a:rPr lang="tr-TR" dirty="0" err="1" smtClean="0"/>
                        <a:t>dörtü</a:t>
                      </a:r>
                      <a:r>
                        <a:rPr lang="tr-TR" dirty="0" smtClean="0"/>
                        <a:t> güvenlik amiri)</a:t>
                      </a:r>
                      <a:endParaRPr lang="tr-TR" dirty="0"/>
                    </a:p>
                  </a:txBody>
                  <a:tcPr marL="121920" marR="121920"/>
                </a:tc>
                <a:extLst>
                  <a:ext uri="{0D108BD9-81ED-4DB2-BD59-A6C34878D82A}">
                    <a16:rowId xmlns:a16="http://schemas.microsoft.com/office/drawing/2014/main" val="10008"/>
                  </a:ext>
                </a:extLst>
              </a:tr>
            </a:tbl>
          </a:graphicData>
        </a:graphic>
      </p:graphicFrame>
      <p:sp>
        <p:nvSpPr>
          <p:cNvPr id="11" name="Text Box 8"/>
          <p:cNvSpPr txBox="1">
            <a:spLocks noChangeArrowheads="1"/>
          </p:cNvSpPr>
          <p:nvPr/>
        </p:nvSpPr>
        <p:spPr bwMode="auto">
          <a:xfrm>
            <a:off x="1808836" y="643325"/>
            <a:ext cx="4703233" cy="366713"/>
          </a:xfrm>
          <a:prstGeom prst="rect">
            <a:avLst/>
          </a:prstGeom>
          <a:noFill/>
          <a:ln w="9525">
            <a:noFill/>
            <a:miter lim="800000"/>
            <a:headEnd/>
            <a:tailEnd/>
          </a:ln>
        </p:spPr>
        <p:txBody>
          <a:bodyPr>
            <a:spAutoFit/>
          </a:bodyPr>
          <a:lstStyle/>
          <a:p>
            <a:pPr eaLnBrk="1" hangingPunct="1">
              <a:spcBef>
                <a:spcPct val="50000"/>
              </a:spcBef>
            </a:pPr>
            <a:r>
              <a:rPr lang="tr-TR" altLang="tr-TR" b="1" dirty="0" smtClean="0">
                <a:latin typeface="Arial" pitchFamily="34" charset="0"/>
              </a:rPr>
              <a:t>Personel Sayısı</a:t>
            </a:r>
            <a:endParaRPr lang="tr-TR" altLang="tr-TR" b="1" dirty="0">
              <a:latin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22"/>
          <p:cNvSpPr>
            <a:spLocks noGrp="1" noChangeArrowheads="1"/>
          </p:cNvSpPr>
          <p:nvPr>
            <p:ph type="sldNum" sz="quarter" idx="12"/>
          </p:nvPr>
        </p:nvSpPr>
        <p:spPr bwMode="auto">
          <a:noFill/>
          <a:ln>
            <a:miter lim="800000"/>
            <a:headEnd/>
            <a:tailEnd/>
          </a:ln>
        </p:spPr>
        <p:txBody>
          <a:bodyPr/>
          <a:lstStyle/>
          <a:p>
            <a:fld id="{AB904137-F086-4B58-B90C-818BCC88ACF4}" type="slidenum">
              <a:rPr lang="tr-TR" altLang="tr-TR" smtClean="0"/>
              <a:pPr/>
              <a:t>7</a:t>
            </a:fld>
            <a:endParaRPr lang="tr-TR" altLang="tr-TR" smtClean="0"/>
          </a:p>
        </p:txBody>
      </p:sp>
      <p:sp>
        <p:nvSpPr>
          <p:cNvPr id="23556"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10DE0AA7-280E-458E-9337-8694840EB5D4}" type="slidenum">
              <a:rPr lang="tr-TR" altLang="tr-TR" sz="1200"/>
              <a:pPr algn="r" eaLnBrk="1" hangingPunct="1"/>
              <a:t>7</a:t>
            </a:fld>
            <a:endParaRPr lang="tr-TR" altLang="tr-TR" sz="1200"/>
          </a:p>
        </p:txBody>
      </p:sp>
      <p:sp>
        <p:nvSpPr>
          <p:cNvPr id="23557" name="Text Box 6"/>
          <p:cNvSpPr txBox="1">
            <a:spLocks noChangeArrowheads="1"/>
          </p:cNvSpPr>
          <p:nvPr/>
        </p:nvSpPr>
        <p:spPr bwMode="auto">
          <a:xfrm>
            <a:off x="1871134" y="2276476"/>
            <a:ext cx="8642351" cy="2530475"/>
          </a:xfrm>
          <a:prstGeom prst="rect">
            <a:avLst/>
          </a:prstGeom>
          <a:noFill/>
          <a:ln w="9525">
            <a:noFill/>
            <a:miter lim="800000"/>
            <a:headEnd/>
            <a:tailEnd/>
          </a:ln>
        </p:spPr>
        <p:txBody>
          <a:bodyPr>
            <a:spAutoFit/>
          </a:bodyPr>
          <a:lstStyle/>
          <a:p>
            <a:pPr eaLnBrk="1" hangingPunct="1">
              <a:spcBef>
                <a:spcPct val="50000"/>
              </a:spcBef>
            </a:pPr>
            <a:r>
              <a:rPr lang="tr-TR" altLang="tr-TR" sz="4000" b="1">
                <a:latin typeface="Arial" pitchFamily="34" charset="0"/>
              </a:rPr>
              <a:t>FAALİYET   ve</a:t>
            </a:r>
          </a:p>
          <a:p>
            <a:pPr eaLnBrk="1" hangingPunct="1">
              <a:spcBef>
                <a:spcPct val="50000"/>
              </a:spcBef>
            </a:pPr>
            <a:r>
              <a:rPr lang="tr-TR" altLang="tr-TR" sz="4000" b="1">
                <a:latin typeface="Arial" pitchFamily="34" charset="0"/>
              </a:rPr>
              <a:t>      PERFORMANS </a:t>
            </a:r>
          </a:p>
          <a:p>
            <a:pPr eaLnBrk="1" hangingPunct="1">
              <a:spcBef>
                <a:spcPct val="50000"/>
              </a:spcBef>
            </a:pPr>
            <a:r>
              <a:rPr lang="tr-TR" altLang="tr-TR" sz="4000" b="1">
                <a:latin typeface="Arial" pitchFamily="34" charset="0"/>
              </a:rPr>
              <a:t>           GÖSTERGELERİ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22"/>
          <p:cNvSpPr>
            <a:spLocks noGrp="1" noChangeArrowheads="1"/>
          </p:cNvSpPr>
          <p:nvPr>
            <p:ph type="sldNum" sz="quarter" idx="12"/>
          </p:nvPr>
        </p:nvSpPr>
        <p:spPr bwMode="auto">
          <a:noFill/>
          <a:ln>
            <a:miter lim="800000"/>
            <a:headEnd/>
            <a:tailEnd/>
          </a:ln>
        </p:spPr>
        <p:txBody>
          <a:bodyPr/>
          <a:lstStyle/>
          <a:p>
            <a:fld id="{1F5C1967-11DD-4E56-B77C-FE82C5A3B7FC}" type="slidenum">
              <a:rPr lang="tr-TR" altLang="tr-TR" smtClean="0"/>
              <a:pPr/>
              <a:t>8</a:t>
            </a:fld>
            <a:endParaRPr lang="tr-TR" altLang="tr-TR" smtClean="0"/>
          </a:p>
        </p:txBody>
      </p:sp>
      <p:sp>
        <p:nvSpPr>
          <p:cNvPr id="24580"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88640B4D-644F-483A-B01D-BB9371EA620A}" type="slidenum">
              <a:rPr lang="tr-TR" altLang="tr-TR" sz="1200"/>
              <a:pPr algn="r" eaLnBrk="1" hangingPunct="1"/>
              <a:t>8</a:t>
            </a:fld>
            <a:endParaRPr lang="tr-TR" altLang="tr-TR" sz="1200"/>
          </a:p>
        </p:txBody>
      </p:sp>
      <p:graphicFrame>
        <p:nvGraphicFramePr>
          <p:cNvPr id="8" name="7 Tablo"/>
          <p:cNvGraphicFramePr>
            <a:graphicFrameLocks noGrp="1"/>
          </p:cNvGraphicFramePr>
          <p:nvPr>
            <p:extLst>
              <p:ext uri="{D42A27DB-BD31-4B8C-83A1-F6EECF244321}">
                <p14:modId xmlns:p14="http://schemas.microsoft.com/office/powerpoint/2010/main" val="512415824"/>
              </p:ext>
            </p:extLst>
          </p:nvPr>
        </p:nvGraphicFramePr>
        <p:xfrm>
          <a:off x="141317" y="133003"/>
          <a:ext cx="11878889" cy="5689450"/>
        </p:xfrm>
        <a:graphic>
          <a:graphicData uri="http://schemas.openxmlformats.org/drawingml/2006/table">
            <a:tbl>
              <a:tblPr/>
              <a:tblGrid>
                <a:gridCol w="1549575">
                  <a:extLst>
                    <a:ext uri="{9D8B030D-6E8A-4147-A177-3AD203B41FA5}">
                      <a16:colId xmlns:a16="http://schemas.microsoft.com/office/drawing/2014/main" val="20000"/>
                    </a:ext>
                  </a:extLst>
                </a:gridCol>
                <a:gridCol w="1082118">
                  <a:extLst>
                    <a:ext uri="{9D8B030D-6E8A-4147-A177-3AD203B41FA5}">
                      <a16:colId xmlns:a16="http://schemas.microsoft.com/office/drawing/2014/main" val="20001"/>
                    </a:ext>
                  </a:extLst>
                </a:gridCol>
                <a:gridCol w="1082118">
                  <a:extLst>
                    <a:ext uri="{9D8B030D-6E8A-4147-A177-3AD203B41FA5}">
                      <a16:colId xmlns:a16="http://schemas.microsoft.com/office/drawing/2014/main" val="20002"/>
                    </a:ext>
                  </a:extLst>
                </a:gridCol>
                <a:gridCol w="1082118">
                  <a:extLst>
                    <a:ext uri="{9D8B030D-6E8A-4147-A177-3AD203B41FA5}">
                      <a16:colId xmlns:a16="http://schemas.microsoft.com/office/drawing/2014/main" val="20003"/>
                    </a:ext>
                  </a:extLst>
                </a:gridCol>
                <a:gridCol w="1163614">
                  <a:extLst>
                    <a:ext uri="{9D8B030D-6E8A-4147-A177-3AD203B41FA5}">
                      <a16:colId xmlns:a16="http://schemas.microsoft.com/office/drawing/2014/main" val="20004"/>
                    </a:ext>
                  </a:extLst>
                </a:gridCol>
                <a:gridCol w="1197376">
                  <a:extLst>
                    <a:ext uri="{9D8B030D-6E8A-4147-A177-3AD203B41FA5}">
                      <a16:colId xmlns:a16="http://schemas.microsoft.com/office/drawing/2014/main" val="20005"/>
                    </a:ext>
                  </a:extLst>
                </a:gridCol>
                <a:gridCol w="1180494">
                  <a:extLst>
                    <a:ext uri="{9D8B030D-6E8A-4147-A177-3AD203B41FA5}">
                      <a16:colId xmlns:a16="http://schemas.microsoft.com/office/drawing/2014/main" val="20006"/>
                    </a:ext>
                  </a:extLst>
                </a:gridCol>
                <a:gridCol w="1082118">
                  <a:extLst>
                    <a:ext uri="{9D8B030D-6E8A-4147-A177-3AD203B41FA5}">
                      <a16:colId xmlns:a16="http://schemas.microsoft.com/office/drawing/2014/main" val="20007"/>
                    </a:ext>
                  </a:extLst>
                </a:gridCol>
                <a:gridCol w="1492250">
                  <a:extLst>
                    <a:ext uri="{9D8B030D-6E8A-4147-A177-3AD203B41FA5}">
                      <a16:colId xmlns:a16="http://schemas.microsoft.com/office/drawing/2014/main" val="20008"/>
                    </a:ext>
                  </a:extLst>
                </a:gridCol>
                <a:gridCol w="967108">
                  <a:extLst>
                    <a:ext uri="{9D8B030D-6E8A-4147-A177-3AD203B41FA5}">
                      <a16:colId xmlns:a16="http://schemas.microsoft.com/office/drawing/2014/main" val="20009"/>
                    </a:ext>
                  </a:extLst>
                </a:gridCol>
              </a:tblGrid>
              <a:tr h="553351">
                <a:tc>
                  <a:txBody>
                    <a:bodyPr/>
                    <a:lstStyle/>
                    <a:p>
                      <a:pPr algn="ctr" fontAlgn="ctr"/>
                      <a:r>
                        <a:rPr lang="tr-TR" sz="800" b="0" i="0" u="none" strike="noStrike" dirty="0">
                          <a:solidFill>
                            <a:srgbClr val="FF0000"/>
                          </a:solidFill>
                          <a:latin typeface="Tahoma"/>
                        </a:rPr>
                        <a:t>TERTİP</a:t>
                      </a:r>
                    </a:p>
                  </a:txBody>
                  <a:tcPr marL="5805" marR="5805" marT="43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0" i="0" u="none" strike="noStrike" dirty="0">
                          <a:solidFill>
                            <a:srgbClr val="FF0000"/>
                          </a:solidFill>
                          <a:latin typeface="Tahoma"/>
                        </a:rPr>
                        <a:t>KBÖ</a:t>
                      </a:r>
                    </a:p>
                  </a:txBody>
                  <a:tcPr marL="5805" marR="5805" marT="43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0" i="0" u="none" strike="noStrike" dirty="0">
                          <a:solidFill>
                            <a:srgbClr val="FF0000"/>
                          </a:solidFill>
                          <a:latin typeface="Tahoma"/>
                        </a:rPr>
                        <a:t>EKLENEN</a:t>
                      </a:r>
                    </a:p>
                  </a:txBody>
                  <a:tcPr marL="5805" marR="5805" marT="43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0" i="0" u="none" strike="noStrike" dirty="0">
                          <a:solidFill>
                            <a:srgbClr val="FF0000"/>
                          </a:solidFill>
                          <a:latin typeface="Tahoma"/>
                        </a:rPr>
                        <a:t>DÜŞÜLEN</a:t>
                      </a:r>
                    </a:p>
                  </a:txBody>
                  <a:tcPr marL="5805" marR="5805" marT="43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0" i="0" u="none" strike="noStrike" dirty="0">
                          <a:solidFill>
                            <a:srgbClr val="FF0000"/>
                          </a:solidFill>
                          <a:latin typeface="Tahoma"/>
                        </a:rPr>
                        <a:t>TOPLAM ÖDENEK</a:t>
                      </a:r>
                    </a:p>
                  </a:txBody>
                  <a:tcPr marL="5805" marR="5805" marT="43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0" i="0" u="none" strike="noStrike" dirty="0">
                          <a:solidFill>
                            <a:srgbClr val="FF0000"/>
                          </a:solidFill>
                          <a:latin typeface="Tahoma"/>
                        </a:rPr>
                        <a:t>SERBEST</a:t>
                      </a:r>
                    </a:p>
                  </a:txBody>
                  <a:tcPr marL="5805" marR="5805" marT="43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0" i="0" u="none" strike="noStrike" dirty="0">
                          <a:solidFill>
                            <a:srgbClr val="FF0000"/>
                          </a:solidFill>
                          <a:latin typeface="Tahoma"/>
                        </a:rPr>
                        <a:t>ÖDENEK GÖNDERME </a:t>
                      </a:r>
                    </a:p>
                  </a:txBody>
                  <a:tcPr marL="5805" marR="5805" marT="43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0" i="0" u="none" strike="noStrike" dirty="0">
                          <a:solidFill>
                            <a:srgbClr val="FF0000"/>
                          </a:solidFill>
                          <a:latin typeface="Tahoma"/>
                        </a:rPr>
                        <a:t>TOPLAM ÖDENEK GÖNDERME </a:t>
                      </a:r>
                    </a:p>
                  </a:txBody>
                  <a:tcPr marL="5805" marR="5805" marT="43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0" i="0" u="none" strike="noStrike" dirty="0">
                          <a:solidFill>
                            <a:srgbClr val="FF0000"/>
                          </a:solidFill>
                          <a:latin typeface="Tahoma"/>
                        </a:rPr>
                        <a:t>HARCAMA</a:t>
                      </a:r>
                    </a:p>
                  </a:txBody>
                  <a:tcPr marL="5805" marR="5805" marT="43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0" i="0" u="none" strike="noStrike" dirty="0">
                          <a:solidFill>
                            <a:srgbClr val="FF0000"/>
                          </a:solidFill>
                          <a:latin typeface="Tahoma"/>
                        </a:rPr>
                        <a:t>KALAN</a:t>
                      </a:r>
                    </a:p>
                  </a:txBody>
                  <a:tcPr marL="5805" marR="5805" marT="43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9044">
                <a:tc>
                  <a:txBody>
                    <a:bodyPr/>
                    <a:lstStyle/>
                    <a:p>
                      <a:pPr algn="l" fontAlgn="b"/>
                      <a:r>
                        <a:rPr lang="tr-TR" sz="800" b="0" i="0" u="none" strike="noStrike">
                          <a:effectLst/>
                          <a:latin typeface="Tahoma" panose="020B0604030504040204" pitchFamily="34" charset="0"/>
                        </a:rPr>
                        <a:t>38.73.09.04-01.3.9.00-2-01.1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2.418.100,00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534.450,00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1.883.650,00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1.883.650,00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1.883.650,00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1.883.616,56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-1.883.616,56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9044">
                <a:tc>
                  <a:txBody>
                    <a:bodyPr/>
                    <a:lstStyle/>
                    <a:p>
                      <a:pPr algn="l" fontAlgn="b"/>
                      <a:r>
                        <a:rPr lang="tr-TR" sz="800" b="0" i="0" u="none" strike="noStrike">
                          <a:effectLst/>
                          <a:latin typeface="Tahoma" panose="020B0604030504040204" pitchFamily="34" charset="0"/>
                        </a:rPr>
                        <a:t>38.73.09.04-01.3.9.00-2-01.2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4.000,00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71.800,00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75.800,00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75.800,00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75.800,00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75.348,42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-75.348,42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9044">
                <a:tc>
                  <a:txBody>
                    <a:bodyPr/>
                    <a:lstStyle/>
                    <a:p>
                      <a:pPr algn="l" fontAlgn="b"/>
                      <a:r>
                        <a:rPr lang="tr-TR" sz="800" b="0" i="0" u="none" strike="noStrike">
                          <a:effectLst/>
                          <a:latin typeface="Tahoma" panose="020B0604030504040204" pitchFamily="34" charset="0"/>
                        </a:rPr>
                        <a:t>38.73.09.04-01.3.9.00-2-01.4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7.300,00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7.300,00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9044">
                <a:tc>
                  <a:txBody>
                    <a:bodyPr/>
                    <a:lstStyle/>
                    <a:p>
                      <a:pPr algn="l" fontAlgn="b"/>
                      <a:r>
                        <a:rPr lang="tr-TR" sz="800" b="0" i="0" u="none" strike="noStrike">
                          <a:effectLst/>
                          <a:latin typeface="Tahoma" panose="020B0604030504040204" pitchFamily="34" charset="0"/>
                        </a:rPr>
                        <a:t>38.73.09.04-01.3.9.00-2-02.1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377.100,00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90.200,00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286.900,00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286.900,00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286.900,00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286.869,75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-286.869,75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9044">
                <a:tc>
                  <a:txBody>
                    <a:bodyPr/>
                    <a:lstStyle/>
                    <a:p>
                      <a:pPr algn="l" fontAlgn="b"/>
                      <a:r>
                        <a:rPr lang="tr-TR" sz="800" b="0" i="0" u="none" strike="noStrike">
                          <a:effectLst/>
                          <a:latin typeface="Tahoma" panose="020B0604030504040204" pitchFamily="34" charset="0"/>
                        </a:rPr>
                        <a:t>38.73.09.04-01.3.9.00-2-02.2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20.500,00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20.500,00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20.500,00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20.500,00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20.071,36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-20.071,36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9044">
                <a:tc>
                  <a:txBody>
                    <a:bodyPr/>
                    <a:lstStyle/>
                    <a:p>
                      <a:pPr algn="l" fontAlgn="b"/>
                      <a:r>
                        <a:rPr lang="tr-TR" sz="800" b="0" i="0" u="none" strike="noStrike">
                          <a:effectLst/>
                          <a:latin typeface="Tahoma" panose="020B0604030504040204" pitchFamily="34" charset="0"/>
                        </a:rPr>
                        <a:t>38.73.09.04-01.3.9.00-2-03.2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446.800,00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15.000,00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461.800,00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461.800,00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461.800,00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460.375,90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-460.375,90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9044">
                <a:tc>
                  <a:txBody>
                    <a:bodyPr/>
                    <a:lstStyle/>
                    <a:p>
                      <a:pPr algn="l" fontAlgn="b"/>
                      <a:r>
                        <a:rPr lang="tr-TR" sz="800" b="0" i="0" u="none" strike="noStrike">
                          <a:effectLst/>
                          <a:latin typeface="Tahoma" panose="020B0604030504040204" pitchFamily="34" charset="0"/>
                        </a:rPr>
                        <a:t>38.73.09.04-01.3.9.00-2-03.3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12.100,00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12.100,00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12.100,00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12.100,00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2.442,84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-2.442,84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9044">
                <a:tc>
                  <a:txBody>
                    <a:bodyPr/>
                    <a:lstStyle/>
                    <a:p>
                      <a:pPr algn="l" fontAlgn="b"/>
                      <a:r>
                        <a:rPr lang="tr-TR" sz="800" b="0" i="0" u="none" strike="noStrike">
                          <a:effectLst/>
                          <a:latin typeface="Tahoma" panose="020B0604030504040204" pitchFamily="34" charset="0"/>
                        </a:rPr>
                        <a:t>38.73.09.04-01.3.9.00-2-03.5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339.200,00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345.000,00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684.200,00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684.200,00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684.200,00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673.328,99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-673.328,99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9044">
                <a:tc>
                  <a:txBody>
                    <a:bodyPr/>
                    <a:lstStyle/>
                    <a:p>
                      <a:pPr algn="l" fontAlgn="b"/>
                      <a:r>
                        <a:rPr lang="tr-TR" sz="800" b="0" i="0" u="none" strike="noStrike">
                          <a:effectLst/>
                          <a:latin typeface="Tahoma" panose="020B0604030504040204" pitchFamily="34" charset="0"/>
                        </a:rPr>
                        <a:t>38.73.09.04-01.3.9.00-2-03.7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69.500,00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70.000,00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139.500,00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139.500,00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139.500,00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139.494,22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-139.494,22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9044">
                <a:tc>
                  <a:txBody>
                    <a:bodyPr/>
                    <a:lstStyle/>
                    <a:p>
                      <a:pPr algn="l" fontAlgn="b"/>
                      <a:r>
                        <a:rPr lang="tr-TR" sz="800" b="0" i="0" u="none" strike="noStrike">
                          <a:effectLst/>
                          <a:latin typeface="Tahoma" panose="020B0604030504040204" pitchFamily="34" charset="0"/>
                        </a:rPr>
                        <a:t>38.73.09.04-01.3.9.00-2-03.8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3.300,00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3.300,00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3.300,00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dirty="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3.300,00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9044">
                <a:tc>
                  <a:txBody>
                    <a:bodyPr/>
                    <a:lstStyle/>
                    <a:p>
                      <a:pPr algn="l" fontAlgn="b"/>
                      <a:r>
                        <a:rPr lang="tr-TR" sz="800" b="0" i="0" u="none" strike="noStrike">
                          <a:effectLst/>
                          <a:latin typeface="Tahoma" panose="020B0604030504040204" pitchFamily="34" charset="0"/>
                        </a:rPr>
                        <a:t>38.73.09.04-01.3.9.06-2-03.2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49.000,00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49.000,00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49.000,00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49.000,00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24.349,80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-24.349,80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9044">
                <a:tc>
                  <a:txBody>
                    <a:bodyPr/>
                    <a:lstStyle/>
                    <a:p>
                      <a:pPr algn="l" fontAlgn="b"/>
                      <a:r>
                        <a:rPr lang="tr-TR" sz="800" b="0" i="0" u="none" strike="noStrike">
                          <a:effectLst/>
                          <a:latin typeface="Tahoma" panose="020B0604030504040204" pitchFamily="34" charset="0"/>
                        </a:rPr>
                        <a:t>38.73.09.04-01.3.9.06-2-03.5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22.000,00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22.000,00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22.000,00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22.000,00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1.577,50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-1.577,50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09044">
                <a:tc>
                  <a:txBody>
                    <a:bodyPr/>
                    <a:lstStyle/>
                    <a:p>
                      <a:pPr algn="l" fontAlgn="b"/>
                      <a:r>
                        <a:rPr lang="tr-TR" sz="800" b="0" i="0" u="none" strike="noStrike">
                          <a:effectLst/>
                          <a:latin typeface="Tahoma" panose="020B0604030504040204" pitchFamily="34" charset="0"/>
                        </a:rPr>
                        <a:t>38.73.09.04-01.3.9.06-2-03.7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14.000,00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14.000,00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14.000,00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14.000,00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09044">
                <a:tc>
                  <a:txBody>
                    <a:bodyPr/>
                    <a:lstStyle/>
                    <a:p>
                      <a:pPr algn="l" fontAlgn="b"/>
                      <a:r>
                        <a:rPr lang="tr-TR" sz="800" b="0" i="0" u="none" strike="noStrike">
                          <a:effectLst/>
                          <a:latin typeface="Tahoma" panose="020B0604030504040204" pitchFamily="34" charset="0"/>
                        </a:rPr>
                        <a:t>38.73.09.04-01.3.9.06-2-03.8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4.000,00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4.000,00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4.000,00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4.000,00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9044">
                <a:tc>
                  <a:txBody>
                    <a:bodyPr/>
                    <a:lstStyle/>
                    <a:p>
                      <a:pPr algn="l" fontAlgn="b"/>
                      <a:r>
                        <a:rPr lang="tr-TR" sz="800" b="0" i="0" u="none" strike="noStrike">
                          <a:effectLst/>
                          <a:latin typeface="Tahoma" panose="020B0604030504040204" pitchFamily="34" charset="0"/>
                        </a:rPr>
                        <a:t>38.73.09.04-09.4.1.00-2-01.2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79.000,00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79.000,00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09044">
                <a:tc>
                  <a:txBody>
                    <a:bodyPr/>
                    <a:lstStyle/>
                    <a:p>
                      <a:pPr algn="l" fontAlgn="b"/>
                      <a:r>
                        <a:rPr lang="tr-TR" sz="800" b="0" i="0" u="none" strike="noStrike">
                          <a:effectLst/>
                          <a:latin typeface="Tahoma" panose="020B0604030504040204" pitchFamily="34" charset="0"/>
                        </a:rPr>
                        <a:t>38.73.09.04-09.4.1.00-2-01.3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8.184.000,00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826.950,00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7.357.050,00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7.357.050,00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7.357.050,00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7.357.004,17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-7.357.004,17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09044">
                <a:tc>
                  <a:txBody>
                    <a:bodyPr/>
                    <a:lstStyle/>
                    <a:p>
                      <a:pPr algn="l" fontAlgn="b"/>
                      <a:r>
                        <a:rPr lang="tr-TR" sz="800" b="0" i="0" u="none" strike="noStrike" dirty="0">
                          <a:effectLst/>
                          <a:latin typeface="Tahoma" panose="020B0604030504040204" pitchFamily="34" charset="0"/>
                        </a:rPr>
                        <a:t>38.73.09.04-09.4.1.00-2-02.3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1.346.000,00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208.800,00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1.554.800,00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1.554.800,00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1.554.800,00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1.554.733,32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-1.554.733,32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09044">
                <a:tc>
                  <a:txBody>
                    <a:bodyPr/>
                    <a:lstStyle/>
                    <a:p>
                      <a:pPr algn="l" fontAlgn="b"/>
                      <a:r>
                        <a:rPr lang="tr-TR" sz="800" b="0" i="0" u="none" strike="noStrike">
                          <a:effectLst/>
                          <a:latin typeface="Tahoma" panose="020B0604030504040204" pitchFamily="34" charset="0"/>
                        </a:rPr>
                        <a:t>38.73.09.04-09.4.1.00-2-03.2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5.194.200,00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900.000,00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6.094.200,00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6.094.200,00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6.094.200,00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6.027.243,11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-6.027.243,11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27487">
                <a:tc>
                  <a:txBody>
                    <a:bodyPr/>
                    <a:lstStyle/>
                    <a:p>
                      <a:pPr algn="l" fontAlgn="b"/>
                      <a:r>
                        <a:rPr lang="tr-TR" sz="800" b="0" i="0" u="none" strike="noStrike">
                          <a:effectLst/>
                          <a:latin typeface="Tahoma" panose="020B0604030504040204" pitchFamily="34" charset="0"/>
                        </a:rPr>
                        <a:t>38.73.09.04-09.4.1.00-2-03.3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5.900,00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5.900,00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5.900,00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5.900,00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27487">
                <a:tc>
                  <a:txBody>
                    <a:bodyPr/>
                    <a:lstStyle/>
                    <a:p>
                      <a:pPr algn="l" fontAlgn="b"/>
                      <a:r>
                        <a:rPr lang="tr-TR" sz="800" b="0" i="0" u="none" strike="noStrike" dirty="0">
                          <a:effectLst/>
                          <a:latin typeface="Tahoma" panose="020B0604030504040204" pitchFamily="34" charset="0"/>
                        </a:rPr>
                        <a:t>38.73.09.04-09.4.1.00-2-03.5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6.000,00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6.000,00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6.000,00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6.000,00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27487">
                <a:tc>
                  <a:txBody>
                    <a:bodyPr/>
                    <a:lstStyle/>
                    <a:p>
                      <a:pPr algn="l" fontAlgn="b"/>
                      <a:r>
                        <a:rPr lang="tr-TR" sz="800" b="0" i="0" u="none" strike="noStrike">
                          <a:effectLst/>
                          <a:latin typeface="Tahoma" panose="020B0604030504040204" pitchFamily="34" charset="0"/>
                        </a:rPr>
                        <a:t>38.73.09.04-09.4.1.00-2-03.7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5.200,00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5.200,00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5.200,00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5.200,00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2.911,96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-2.911,96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230282">
                <a:tc>
                  <a:txBody>
                    <a:bodyPr/>
                    <a:lstStyle/>
                    <a:p>
                      <a:pPr algn="l" fontAlgn="b"/>
                      <a:r>
                        <a:rPr lang="tr-TR" sz="800" b="0" i="0" u="none" strike="noStrike">
                          <a:effectLst/>
                          <a:latin typeface="Tahoma" panose="020B0604030504040204" pitchFamily="34" charset="0"/>
                        </a:rPr>
                        <a:t>38.73.09.04-09.4.1.00-2-06.1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1.600.000,00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500.000,00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1.100.000,00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1.100.000,00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1.100.000,00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1.050.240,55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a:effectLst/>
                          <a:latin typeface="Tahoma" panose="020B0604030504040204" pitchFamily="34" charset="0"/>
                        </a:rPr>
                        <a:t>-1.050.240,55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230282">
                <a:tc>
                  <a:txBody>
                    <a:bodyPr/>
                    <a:lstStyle/>
                    <a:p>
                      <a:pPr algn="l" fontAlgn="b"/>
                      <a:r>
                        <a:rPr lang="tr-TR" sz="800" b="0" i="0" u="none" strike="noStrike" dirty="0">
                          <a:effectLst/>
                          <a:latin typeface="Tahoma" panose="020B0604030504040204" pitchFamily="34" charset="0"/>
                        </a:rPr>
                        <a:t>38.73.09.04-09.4.1.00-2-06.3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100.000,00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98.805,00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1.195,00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1.195,00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tr-TR" sz="800" b="0" i="0" u="none" strike="noStrike" kern="1200" cap="none" spc="0" normalizeH="0" baseline="0" noProof="0" dirty="0" smtClean="0">
                          <a:ln>
                            <a:noFill/>
                          </a:ln>
                          <a:solidFill>
                            <a:prstClr val="black"/>
                          </a:solidFill>
                          <a:effectLst/>
                          <a:uLnTx/>
                          <a:uFillTx/>
                          <a:latin typeface="Tahoma" panose="020B0604030504040204" pitchFamily="34" charset="0"/>
                          <a:ea typeface="+mn-ea"/>
                          <a:cs typeface="+mn-cs"/>
                        </a:rPr>
                        <a:t>0,00</a:t>
                      </a:r>
                      <a:endParaRPr kumimoji="0" lang="tr-TR" sz="800" b="0" i="0" u="none" strike="noStrike" kern="1200" cap="none" spc="0" normalizeH="0" baseline="0" noProof="0" dirty="0">
                        <a:ln>
                          <a:noFill/>
                        </a:ln>
                        <a:solidFill>
                          <a:prstClr val="black"/>
                        </a:solidFill>
                        <a:effectLst/>
                        <a:uLnTx/>
                        <a:uFillTx/>
                        <a:latin typeface="Tahoma" panose="020B0604030504040204" pitchFamily="34" charset="0"/>
                        <a:ea typeface="+mn-ea"/>
                        <a:cs typeface="+mn-cs"/>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1.195,00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1.195,00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800" b="0" i="0" u="none" strike="noStrike" dirty="0">
                          <a:effectLst/>
                          <a:latin typeface="Tahoma" panose="020B0604030504040204" pitchFamily="34" charset="0"/>
                        </a:rPr>
                        <a:t>-1.195,00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230282">
                <a:tc>
                  <a:txBody>
                    <a:bodyPr/>
                    <a:lstStyle/>
                    <a:p>
                      <a:pPr>
                        <a:spcAft>
                          <a:spcPts val="0"/>
                        </a:spcAft>
                      </a:pPr>
                      <a:r>
                        <a:rPr lang="tr-TR" sz="1100" b="1" dirty="0" smtClean="0">
                          <a:solidFill>
                            <a:srgbClr val="FF0000"/>
                          </a:solidFill>
                          <a:latin typeface="Times New Roman"/>
                          <a:ea typeface="Times New Roman"/>
                        </a:rPr>
                        <a:t>Toplam</a:t>
                      </a:r>
                      <a:endParaRPr lang="tr-TR" sz="1100" b="1" dirty="0">
                        <a:solidFill>
                          <a:srgbClr val="FF0000"/>
                        </a:solidFill>
                        <a:latin typeface="Times New Roman"/>
                        <a:ea typeface="Times New Roman"/>
                      </a:endParaRPr>
                    </a:p>
                  </a:txBody>
                  <a:tcPr marL="5927" marR="5927"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1" i="0" u="none" strike="noStrike" dirty="0" smtClean="0">
                          <a:solidFill>
                            <a:srgbClr val="FF0000"/>
                          </a:solidFill>
                          <a:latin typeface="Tahoma"/>
                        </a:rPr>
                        <a:t>20.286.700,00</a:t>
                      </a:r>
                      <a:endParaRPr lang="tr-TR" sz="1000" b="1" i="0" u="none" strike="noStrike" dirty="0">
                        <a:solidFill>
                          <a:srgbClr val="FF0000"/>
                        </a:solidFill>
                        <a:latin typeface="Tahom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1" i="0" u="none" strike="noStrike" dirty="0" smtClean="0">
                          <a:solidFill>
                            <a:srgbClr val="FF0000"/>
                          </a:solidFill>
                          <a:latin typeface="Tahoma"/>
                        </a:rPr>
                        <a:t>1.631.100,00</a:t>
                      </a:r>
                      <a:endParaRPr lang="tr-TR" sz="1000" b="1" i="0" u="none" strike="noStrike" dirty="0">
                        <a:solidFill>
                          <a:srgbClr val="FF0000"/>
                        </a:solidFill>
                        <a:latin typeface="Tahom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1" i="0" u="none" strike="noStrike" dirty="0" smtClean="0">
                          <a:solidFill>
                            <a:srgbClr val="FF0000"/>
                          </a:solidFill>
                          <a:latin typeface="Tahoma"/>
                        </a:rPr>
                        <a:t>2.136.705,00</a:t>
                      </a:r>
                      <a:endParaRPr lang="tr-TR" sz="1000" b="1" i="0" u="none" strike="noStrike" dirty="0">
                        <a:solidFill>
                          <a:srgbClr val="FF0000"/>
                        </a:solidFill>
                        <a:latin typeface="Tahom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1" i="0" u="none" strike="noStrike" dirty="0" smtClean="0">
                          <a:solidFill>
                            <a:srgbClr val="FF0000"/>
                          </a:solidFill>
                          <a:latin typeface="Tahoma"/>
                        </a:rPr>
                        <a:t>19.781.095,00</a:t>
                      </a:r>
                      <a:endParaRPr lang="tr-TR" sz="1000" b="1" i="0" u="none" strike="noStrike" dirty="0">
                        <a:solidFill>
                          <a:srgbClr val="FF0000"/>
                        </a:solidFill>
                        <a:latin typeface="Tahom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200" b="1" i="0" u="none" strike="noStrike" dirty="0" smtClean="0">
                          <a:solidFill>
                            <a:srgbClr val="FF0000"/>
                          </a:solidFill>
                          <a:latin typeface="Tahoma"/>
                        </a:rPr>
                        <a:t>19.781.095,00</a:t>
                      </a:r>
                      <a:endParaRPr lang="tr-TR" sz="1200" b="1" i="0" u="none" strike="noStrike" dirty="0">
                        <a:solidFill>
                          <a:srgbClr val="FF0000"/>
                        </a:solidFill>
                        <a:latin typeface="Tahom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1" i="0" u="none" strike="noStrike" dirty="0" smtClean="0">
                          <a:solidFill>
                            <a:srgbClr val="FF0000"/>
                          </a:solidFill>
                          <a:latin typeface="Tahoma"/>
                        </a:rPr>
                        <a:t>0,00</a:t>
                      </a:r>
                      <a:endParaRPr lang="tr-TR" sz="1000" b="1" i="0" u="none" strike="noStrike" dirty="0">
                        <a:solidFill>
                          <a:srgbClr val="FF0000"/>
                        </a:solidFill>
                        <a:latin typeface="Tahom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1" i="0" u="none" strike="noStrike" dirty="0" smtClean="0">
                          <a:solidFill>
                            <a:srgbClr val="FF0000"/>
                          </a:solidFill>
                          <a:latin typeface="Tahoma"/>
                        </a:rPr>
                        <a:t>19.781.095,00</a:t>
                      </a:r>
                      <a:endParaRPr lang="tr-TR" sz="1000" b="1" i="0" u="none" strike="noStrike" dirty="0">
                        <a:solidFill>
                          <a:srgbClr val="FF0000"/>
                        </a:solidFill>
                        <a:latin typeface="Tahom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1" i="0" u="none" strike="noStrike" dirty="0" smtClean="0">
                          <a:solidFill>
                            <a:srgbClr val="FF0000"/>
                          </a:solidFill>
                          <a:latin typeface="Tahoma"/>
                        </a:rPr>
                        <a:t>19.560.803,45</a:t>
                      </a:r>
                      <a:endParaRPr lang="tr-TR" sz="1000" b="1" i="0" u="none" strike="noStrike" dirty="0">
                        <a:solidFill>
                          <a:srgbClr val="FF0000"/>
                        </a:solidFill>
                        <a:latin typeface="Tahom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1000" b="1" i="0" u="none" strike="noStrike" dirty="0" smtClean="0">
                          <a:solidFill>
                            <a:srgbClr val="FF0000"/>
                          </a:solidFill>
                          <a:latin typeface="Tahoma"/>
                        </a:rPr>
                        <a:t>19.560.803,45</a:t>
                      </a:r>
                      <a:endParaRPr lang="tr-TR" sz="1000" b="1" i="0" u="none" strike="noStrike" dirty="0">
                        <a:solidFill>
                          <a:srgbClr val="FF0000"/>
                        </a:solidFill>
                        <a:latin typeface="Tahoma"/>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0" name="Rectangle 22"/>
          <p:cNvSpPr>
            <a:spLocks noGrp="1" noChangeArrowheads="1"/>
          </p:cNvSpPr>
          <p:nvPr>
            <p:ph type="sldNum" sz="quarter" idx="12"/>
          </p:nvPr>
        </p:nvSpPr>
        <p:spPr bwMode="auto">
          <a:noFill/>
          <a:ln>
            <a:miter lim="800000"/>
            <a:headEnd/>
            <a:tailEnd/>
          </a:ln>
        </p:spPr>
        <p:txBody>
          <a:bodyPr/>
          <a:lstStyle/>
          <a:p>
            <a:fld id="{5E247CE5-BD8E-4A57-8CD8-FD0160151736}" type="slidenum">
              <a:rPr lang="tr-TR" altLang="tr-TR" smtClean="0"/>
              <a:pPr/>
              <a:t>9</a:t>
            </a:fld>
            <a:endParaRPr lang="tr-TR" altLang="tr-TR" smtClean="0"/>
          </a:p>
        </p:txBody>
      </p:sp>
      <p:sp>
        <p:nvSpPr>
          <p:cNvPr id="1031"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34B971FB-AAF0-4CD5-9C5B-3F2C22F51440}" type="slidenum">
              <a:rPr lang="tr-TR" altLang="tr-TR" sz="1200"/>
              <a:pPr algn="r" eaLnBrk="1" hangingPunct="1"/>
              <a:t>9</a:t>
            </a:fld>
            <a:endParaRPr lang="tr-TR" altLang="tr-TR" sz="1200"/>
          </a:p>
        </p:txBody>
      </p:sp>
      <p:graphicFrame>
        <p:nvGraphicFramePr>
          <p:cNvPr id="18993" name="Group 561"/>
          <p:cNvGraphicFramePr>
            <a:graphicFrameLocks noGrp="1"/>
          </p:cNvGraphicFramePr>
          <p:nvPr>
            <p:extLst>
              <p:ext uri="{D42A27DB-BD31-4B8C-83A1-F6EECF244321}">
                <p14:modId xmlns:p14="http://schemas.microsoft.com/office/powerpoint/2010/main" val="3865513776"/>
              </p:ext>
            </p:extLst>
          </p:nvPr>
        </p:nvGraphicFramePr>
        <p:xfrm>
          <a:off x="1390652" y="2205039"/>
          <a:ext cx="6337529" cy="2900361"/>
        </p:xfrm>
        <a:graphic>
          <a:graphicData uri="http://schemas.openxmlformats.org/drawingml/2006/table">
            <a:tbl>
              <a:tblPr/>
              <a:tblGrid>
                <a:gridCol w="1864545">
                  <a:extLst>
                    <a:ext uri="{9D8B030D-6E8A-4147-A177-3AD203B41FA5}">
                      <a16:colId xmlns:a16="http://schemas.microsoft.com/office/drawing/2014/main" val="20000"/>
                    </a:ext>
                  </a:extLst>
                </a:gridCol>
                <a:gridCol w="2050117">
                  <a:extLst>
                    <a:ext uri="{9D8B030D-6E8A-4147-A177-3AD203B41FA5}">
                      <a16:colId xmlns:a16="http://schemas.microsoft.com/office/drawing/2014/main" val="20001"/>
                    </a:ext>
                  </a:extLst>
                </a:gridCol>
                <a:gridCol w="2422867">
                  <a:extLst>
                    <a:ext uri="{9D8B030D-6E8A-4147-A177-3AD203B41FA5}">
                      <a16:colId xmlns:a16="http://schemas.microsoft.com/office/drawing/2014/main" val="20002"/>
                    </a:ext>
                  </a:extLst>
                </a:gridCol>
              </a:tblGrid>
              <a:tr h="73160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AÇIKLAMA</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31 ARALIK 2019</a:t>
                      </a:r>
                    </a:p>
                    <a:p>
                      <a:pPr marL="0" marR="0" lvl="0" indent="0" algn="ctr"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İTİBARİYLE</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31 ARALIK 2020</a:t>
                      </a:r>
                    </a:p>
                    <a:p>
                      <a:pPr marL="0" marR="0" lvl="0" indent="0" algn="ctr"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İTİBARİYLE</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8387">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TOPLAM ÖDENEK</a:t>
                      </a:r>
                      <a:endParaRPr kumimoji="0" lang="tr-TR" sz="1800" b="1"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21.401.612,00</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19.781.095,00</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45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HARCAMA</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20.939.356,56</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19.560.803,45</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345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KALAN ÖDENEK</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446.255,44</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220.291,55</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5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HARCAMA ORANI</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 97</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 98</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059" name="Text Box 557"/>
          <p:cNvSpPr txBox="1">
            <a:spLocks noChangeArrowheads="1"/>
          </p:cNvSpPr>
          <p:nvPr/>
        </p:nvSpPr>
        <p:spPr bwMode="auto">
          <a:xfrm>
            <a:off x="1802085" y="644053"/>
            <a:ext cx="7969249" cy="366712"/>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ÖDENEKLER VE HARCAMA DURUMU (ÖZET)</a:t>
            </a:r>
          </a:p>
        </p:txBody>
      </p:sp>
      <p:sp>
        <p:nvSpPr>
          <p:cNvPr id="10" name="Rectangle 5"/>
          <p:cNvSpPr txBox="1">
            <a:spLocks noChangeArrowheads="1"/>
          </p:cNvSpPr>
          <p:nvPr/>
        </p:nvSpPr>
        <p:spPr bwMode="auto">
          <a:xfrm>
            <a:off x="1390651" y="5013326"/>
            <a:ext cx="9218083" cy="1006475"/>
          </a:xfrm>
          <a:prstGeom prst="rect">
            <a:avLst/>
          </a:prstGeom>
          <a:noFill/>
          <a:ln w="9525">
            <a:noFill/>
            <a:miter lim="800000"/>
            <a:headEnd/>
            <a:tailEnd/>
          </a:ln>
          <a:effectLst/>
        </p:spPr>
        <p:txBody>
          <a:bodyPr anchor="ctr" anchorCtr="1"/>
          <a:lstStyle/>
          <a:p>
            <a:pPr>
              <a:defRPr/>
            </a:pPr>
            <a:endParaRPr lang="tr-TR" sz="1600" kern="0" dirty="0">
              <a:solidFill>
                <a:schemeClr val="tx2"/>
              </a:solidFill>
              <a:latin typeface="Arial" charset="0"/>
              <a:ea typeface="+mj-ea"/>
              <a:cs typeface="+mj-cs"/>
            </a:endParaRPr>
          </a:p>
        </p:txBody>
      </p:sp>
      <p:graphicFrame>
        <p:nvGraphicFramePr>
          <p:cNvPr id="1026" name="Grafik 18"/>
          <p:cNvGraphicFramePr>
            <a:graphicFrameLocks/>
          </p:cNvGraphicFramePr>
          <p:nvPr/>
        </p:nvGraphicFramePr>
        <p:xfrm>
          <a:off x="7727951" y="2109789"/>
          <a:ext cx="4129616" cy="3106737"/>
        </p:xfrm>
        <a:graphic>
          <a:graphicData uri="http://schemas.openxmlformats.org/presentationml/2006/ole">
            <mc:AlternateContent xmlns:mc="http://schemas.openxmlformats.org/markup-compatibility/2006">
              <mc:Choice xmlns:v="urn:schemas-microsoft-com:vml" Requires="v">
                <p:oleObj spid="_x0000_s1212" name="Çizelge" r:id="rId4" imgW="5139373" imgH="3109229" progId="Excel.Sheet.8">
                  <p:embed/>
                </p:oleObj>
              </mc:Choice>
              <mc:Fallback>
                <p:oleObj name="Çizelge" r:id="rId4" imgW="5139373" imgH="3109229" progId="Excel.Sheet.8">
                  <p:embed/>
                  <p:pic>
                    <p:nvPicPr>
                      <p:cNvPr id="0" name="Grafik 1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27951" y="2109789"/>
                        <a:ext cx="4129616" cy="310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Grafik 19"/>
          <p:cNvGraphicFramePr>
            <a:graphicFrameLocks/>
          </p:cNvGraphicFramePr>
          <p:nvPr/>
        </p:nvGraphicFramePr>
        <p:xfrm>
          <a:off x="8140701" y="2298700"/>
          <a:ext cx="3509433" cy="3106738"/>
        </p:xfrm>
        <a:graphic>
          <a:graphicData uri="http://schemas.openxmlformats.org/presentationml/2006/ole">
            <mc:AlternateContent xmlns:mc="http://schemas.openxmlformats.org/markup-compatibility/2006">
              <mc:Choice xmlns:v="urn:schemas-microsoft-com:vml" Requires="v">
                <p:oleObj spid="_x0000_s1213" name="Çizelge" r:id="rId6" imgW="2639797" imgH="3115326" progId="Excel.Sheet.8">
                  <p:embed/>
                </p:oleObj>
              </mc:Choice>
              <mc:Fallback>
                <p:oleObj name="Çizelge" r:id="rId6" imgW="2639797" imgH="3115326" progId="Excel.Sheet.8">
                  <p:embed/>
                  <p:pic>
                    <p:nvPicPr>
                      <p:cNvPr id="0" name="Grafik 19"/>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40701" y="2298700"/>
                        <a:ext cx="3509433" cy="3106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10 Grafik"/>
          <p:cNvGraphicFramePr/>
          <p:nvPr>
            <p:extLst>
              <p:ext uri="{D42A27DB-BD31-4B8C-83A1-F6EECF244321}">
                <p14:modId xmlns:p14="http://schemas.microsoft.com/office/powerpoint/2010/main" val="495700277"/>
              </p:ext>
            </p:extLst>
          </p:nvPr>
        </p:nvGraphicFramePr>
        <p:xfrm>
          <a:off x="7825946" y="2207741"/>
          <a:ext cx="4209535" cy="2907956"/>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4699</TotalTime>
  <Words>2159</Words>
  <Application>Microsoft Office PowerPoint</Application>
  <PresentationFormat>Geniş ekran</PresentationFormat>
  <Paragraphs>1311</Paragraphs>
  <Slides>27</Slides>
  <Notes>12</Notes>
  <HiddenSlides>0</HiddenSlides>
  <MMClips>0</MMClips>
  <ScaleCrop>false</ScaleCrop>
  <HeadingPairs>
    <vt:vector size="8" baseType="variant">
      <vt:variant>
        <vt:lpstr>Kullanılan Yazı Tipleri</vt:lpstr>
      </vt:variant>
      <vt:variant>
        <vt:i4>10</vt:i4>
      </vt:variant>
      <vt:variant>
        <vt:lpstr>Tema</vt:lpstr>
      </vt:variant>
      <vt:variant>
        <vt:i4>1</vt:i4>
      </vt:variant>
      <vt:variant>
        <vt:lpstr>Eklenmiş OLE Hizmet Programları</vt:lpstr>
      </vt:variant>
      <vt:variant>
        <vt:i4>3</vt:i4>
      </vt:variant>
      <vt:variant>
        <vt:lpstr>Slayt Başlıkları</vt:lpstr>
      </vt:variant>
      <vt:variant>
        <vt:i4>27</vt:i4>
      </vt:variant>
    </vt:vector>
  </HeadingPairs>
  <TitlesOfParts>
    <vt:vector size="41" baseType="lpstr">
      <vt:lpstr>Arial</vt:lpstr>
      <vt:lpstr>Arial Narrow</vt:lpstr>
      <vt:lpstr>Calibri</vt:lpstr>
      <vt:lpstr>Calibri Light</vt:lpstr>
      <vt:lpstr>Garamond</vt:lpstr>
      <vt:lpstr>Gill Sans MT</vt:lpstr>
      <vt:lpstr>Montserrat Alternates</vt:lpstr>
      <vt:lpstr>Tahoma</vt:lpstr>
      <vt:lpstr>Times New Roman</vt:lpstr>
      <vt:lpstr>Wingdings 2</vt:lpstr>
      <vt:lpstr>Office Teması</vt:lpstr>
      <vt:lpstr>Çizelge</vt:lpstr>
      <vt:lpstr>Çalışma Sayfası</vt:lpstr>
      <vt:lpstr>Microsoft Excel 97-2003 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Alımlar yıllık olarak açık ihale ile yapılmakta, ATOS (Akaryakıt Tüketim Otomasyon Sistemi), araçlara kart takılarak ve Garaj Amirliğinin kontrolü altında gerçekleştirilmektedir. 79.177,046 lt Motorin ve 12.818,04 lt Benzin 2020 yılında tüketilmiştir. (Bu yakıtın 22.078,67 lt’ i jeneratör ve çim biçme makinelerinde kullanılmıştır)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Omer YATGIN</dc:creator>
  <cp:lastModifiedBy>SELÇUK GÖNDER</cp:lastModifiedBy>
  <cp:revision>416</cp:revision>
  <cp:lastPrinted>2024-02-22T11:54:18Z</cp:lastPrinted>
  <dcterms:created xsi:type="dcterms:W3CDTF">2018-02-07T07:43:50Z</dcterms:created>
  <dcterms:modified xsi:type="dcterms:W3CDTF">2024-11-29T13:28:56Z</dcterms:modified>
</cp:coreProperties>
</file>